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121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996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964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162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016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40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170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552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291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41177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1422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2470352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559021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97219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67104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562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204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pPr/>
              <a:t>18/01/2018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22543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3512251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p:oleObj spid="_x0000_s1040" name="Формула" r:id="rId3" imgW="114120" imgH="2156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23866634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p:oleObj spid="_x0000_s1041" name="Формула" r:id="rId4" imgW="114120" imgH="2156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24891" y="9622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77291" y="11146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29691" y="12670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82091" y="14194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34491" y="15718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86891" y="17242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39291" y="18766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191691" y="20290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344091" y="21814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496491" y="23338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48891" y="24862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01291" y="26386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953691" y="27910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106091" y="29434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258491" y="30958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410891" y="32482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63291" y="34006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413795" y="1362892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972491" y="8098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124891" y="962297"/>
            <a:ext cx="8307978" cy="19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750423" y="1114697"/>
            <a:ext cx="8987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lgerian" panose="04020705040A02060702" pitchFamily="82" charset="0"/>
              </a:rPr>
              <a:t>Q.1 Let 6 be an element of the permutation group S</a:t>
            </a:r>
            <a:r>
              <a:rPr lang="en-US" sz="2000" dirty="0" smtClean="0">
                <a:latin typeface="Algerian" panose="04020705040A02060702" pitchFamily="82" charset="0"/>
              </a:rPr>
              <a:t>5</a:t>
            </a:r>
            <a:r>
              <a:rPr lang="en-US" sz="3200" dirty="0" smtClean="0">
                <a:latin typeface="Algerian" panose="04020705040A02060702" pitchFamily="82" charset="0"/>
              </a:rPr>
              <a:t>. Then the maximum possible order of 6 is </a:t>
            </a:r>
            <a:endParaRPr lang="en-US" sz="3200" dirty="0">
              <a:latin typeface="Algerian" panose="04020705040A02060702" pitchFamily="8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67989" y="3095897"/>
            <a:ext cx="83210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5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6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10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15</a:t>
            </a:r>
          </a:p>
          <a:p>
            <a:r>
              <a:rPr lang="en-US" sz="44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B</a:t>
            </a:r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18936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DaunPenh" panose="01010101010101010101" pitchFamily="2" charset="0"/>
                <a:cs typeface="DaunPenh" panose="01010101010101010101" pitchFamily="2" charset="0"/>
              </a:rPr>
              <a:t>Q.2 The number of group homomorphism's from the cyclic group Z</a:t>
            </a:r>
            <a:r>
              <a:rPr lang="en-US" sz="2800" dirty="0" smtClean="0">
                <a:latin typeface="DaunPenh" panose="01010101010101010101" pitchFamily="2" charset="0"/>
                <a:cs typeface="DaunPenh" panose="01010101010101010101" pitchFamily="2" charset="0"/>
              </a:rPr>
              <a:t>4 to the cyclic Z</a:t>
            </a:r>
            <a:r>
              <a:rPr lang="en-US" sz="1800" dirty="0" smtClean="0">
                <a:latin typeface="DaunPenh" panose="01010101010101010101" pitchFamily="2" charset="0"/>
                <a:cs typeface="DaunPenh" panose="01010101010101010101" pitchFamily="2" charset="0"/>
              </a:rPr>
              <a:t>7 </a:t>
            </a:r>
            <a:r>
              <a:rPr lang="en-US" sz="2800" dirty="0" smtClean="0">
                <a:latin typeface="DaunPenh" panose="01010101010101010101" pitchFamily="2" charset="0"/>
                <a:cs typeface="DaunPenh" panose="01010101010101010101" pitchFamily="2" charset="0"/>
              </a:rPr>
              <a:t>is : </a:t>
            </a:r>
            <a:endParaRPr lang="en-US" dirty="0">
              <a:latin typeface="DaunPenh" panose="01010101010101010101" pitchFamily="2" charset="0"/>
              <a:cs typeface="DaunPenh" panose="01010101010101010101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18716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A] 7</a:t>
            </a:r>
          </a:p>
          <a:p>
            <a:r>
              <a:rPr lang="en-US" dirty="0" smtClean="0"/>
              <a:t>B]  3</a:t>
            </a:r>
          </a:p>
          <a:p>
            <a:r>
              <a:rPr lang="en-US" dirty="0" smtClean="0"/>
              <a:t>C] 2</a:t>
            </a:r>
          </a:p>
          <a:p>
            <a:r>
              <a:rPr lang="en-US" dirty="0" smtClean="0"/>
              <a:t>D] </a:t>
            </a:r>
            <a:r>
              <a:rPr lang="en-US" dirty="0" smtClean="0"/>
              <a:t>1</a:t>
            </a:r>
          </a:p>
          <a:p>
            <a:r>
              <a:rPr lang="en-US" dirty="0" err="1" smtClean="0"/>
              <a:t>Ans</a:t>
            </a:r>
            <a:r>
              <a:rPr lang="en-US" dirty="0" smtClean="0"/>
              <a:t> is 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8884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89166"/>
            <a:ext cx="8825659" cy="1981200"/>
          </a:xfrm>
        </p:spPr>
        <p:txBody>
          <a:bodyPr/>
          <a:lstStyle/>
          <a:p>
            <a:r>
              <a:rPr lang="en-US" dirty="0" smtClean="0">
                <a:latin typeface="Aldhabi" panose="01000000000000000000" pitchFamily="2" charset="-78"/>
                <a:cs typeface="Aldhabi" panose="01000000000000000000" pitchFamily="2" charset="-78"/>
              </a:rPr>
              <a:t>Q.3 which one of the following condition on a group G implies that G is abelian?</a:t>
            </a:r>
            <a:endParaRPr lang="en-US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54954" y="3657600"/>
                <a:ext cx="8825659" cy="2795451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The order of 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for some prime P.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Every proper subgroup of G is cyclic.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Every subgroup of G is normal in G.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The function f: G           </a:t>
                </a:r>
                <a:r>
                  <a:rPr lang="en-US" sz="3200" dirty="0" err="1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G</a:t>
                </a:r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  <a:r>
                  <a:rPr lang="en-US" sz="3200" dirty="0" err="1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defind</a:t>
                </a:r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by 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for all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X belong to G is </a:t>
                </a:r>
                <a:r>
                  <a:rPr lang="en-US" sz="3200" dirty="0" err="1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is</a:t>
                </a:r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a  homomorphism.</a:t>
                </a:r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54954" y="3657600"/>
                <a:ext cx="8825659" cy="2795451"/>
              </a:xfrm>
              <a:blipFill>
                <a:blip r:embed="rId2"/>
                <a:stretch>
                  <a:fillRect l="-1727" t="-29194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3448594" y="5146766"/>
            <a:ext cx="391886" cy="13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4948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4663" y="1206356"/>
            <a:ext cx="9823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lgerian" panose="04020705040A02060702" pitchFamily="82" charset="0"/>
              </a:rPr>
              <a:t>Q.4 Which of the following statement is true?</a:t>
            </a:r>
            <a:endParaRPr lang="en-US" sz="3200" dirty="0">
              <a:latin typeface="Algerian" panose="04020705040A020607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795" y="2847703"/>
            <a:ext cx="82426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Z2 + Z3 is isomorphic to Z6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Z3 + Z3 is isomorphic to Z9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Z4 + Z6 is isomorphic to Z24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] none of these</a:t>
            </a:r>
          </a:p>
          <a:p>
            <a:r>
              <a:rPr lang="en-US" sz="44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A</a:t>
            </a:r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1306728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p:oleObj spid="_x0000_s3079" name="Формула" r:id="rId3" imgW="114120" imgH="215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1752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338" y="1371599"/>
            <a:ext cx="9418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gency FB" panose="020B0503020202020204" pitchFamily="34" charset="0"/>
                <a:cs typeface="Aldhabi" panose="01000000000000000000" pitchFamily="2" charset="-78"/>
              </a:rPr>
              <a:t>Q. 5 let S</a:t>
            </a:r>
            <a:r>
              <a:rPr lang="en-US" dirty="0" smtClean="0">
                <a:latin typeface="Agency FB" panose="020B0503020202020204" pitchFamily="34" charset="0"/>
                <a:cs typeface="Aldhabi" panose="01000000000000000000" pitchFamily="2" charset="-78"/>
              </a:rPr>
              <a:t>3 </a:t>
            </a:r>
            <a:r>
              <a:rPr lang="en-US" sz="2800" dirty="0" smtClean="0">
                <a:latin typeface="Agency FB" panose="020B0503020202020204" pitchFamily="34" charset="0"/>
                <a:cs typeface="Aldhabi" panose="01000000000000000000" pitchFamily="2" charset="-78"/>
              </a:rPr>
              <a:t>be the group of permutations of three distinct symbols. The direct sum </a:t>
            </a:r>
          </a:p>
          <a:p>
            <a:r>
              <a:rPr lang="en-US" sz="2800" dirty="0">
                <a:latin typeface="Agency FB" panose="020B0503020202020204" pitchFamily="34" charset="0"/>
                <a:cs typeface="Aldhabi" panose="01000000000000000000" pitchFamily="2" charset="-78"/>
              </a:rPr>
              <a:t> </a:t>
            </a:r>
            <a:r>
              <a:rPr lang="en-US" sz="2800" dirty="0" smtClean="0">
                <a:latin typeface="Agency FB" panose="020B0503020202020204" pitchFamily="34" charset="0"/>
                <a:cs typeface="Aldhabi" panose="01000000000000000000" pitchFamily="2" charset="-78"/>
              </a:rPr>
              <a:t>       S</a:t>
            </a:r>
            <a:r>
              <a:rPr lang="en-US" dirty="0" smtClean="0">
                <a:latin typeface="Agency FB" panose="020B0503020202020204" pitchFamily="34" charset="0"/>
                <a:cs typeface="Aldhabi" panose="01000000000000000000" pitchFamily="2" charset="-78"/>
              </a:rPr>
              <a:t>3 </a:t>
            </a:r>
            <a:r>
              <a:rPr lang="en-US" sz="2800" dirty="0" smtClean="0">
                <a:latin typeface="Agency FB" panose="020B0503020202020204" pitchFamily="34" charset="0"/>
                <a:cs typeface="Aldhabi" panose="01000000000000000000" pitchFamily="2" charset="-78"/>
              </a:rPr>
              <a:t>+ S</a:t>
            </a:r>
            <a:r>
              <a:rPr lang="en-US" dirty="0" smtClean="0">
                <a:latin typeface="Agency FB" panose="020B0503020202020204" pitchFamily="34" charset="0"/>
                <a:cs typeface="Aldhabi" panose="01000000000000000000" pitchFamily="2" charset="-78"/>
              </a:rPr>
              <a:t>3 </a:t>
            </a:r>
            <a:r>
              <a:rPr lang="en-US" sz="2800" dirty="0" smtClean="0">
                <a:latin typeface="Agency FB" panose="020B0503020202020204" pitchFamily="34" charset="0"/>
                <a:cs typeface="Aldhabi" panose="01000000000000000000" pitchFamily="2" charset="-78"/>
              </a:rPr>
              <a:t>has an element of order</a:t>
            </a:r>
            <a:endParaRPr lang="en-US" sz="2800" dirty="0">
              <a:latin typeface="Agency FB" panose="020B0503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280" y="3095898"/>
            <a:ext cx="960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lgerian" panose="04020705040A02060702" pitchFamily="82" charset="0"/>
              </a:rPr>
              <a:t>A] 4</a:t>
            </a:r>
          </a:p>
          <a:p>
            <a:r>
              <a:rPr lang="en-US" sz="3200" dirty="0" smtClean="0">
                <a:latin typeface="Algerian" panose="04020705040A02060702" pitchFamily="82" charset="0"/>
              </a:rPr>
              <a:t>B] 6</a:t>
            </a:r>
          </a:p>
          <a:p>
            <a:r>
              <a:rPr lang="en-US" sz="3200" dirty="0" smtClean="0">
                <a:latin typeface="Algerian" panose="04020705040A02060702" pitchFamily="82" charset="0"/>
              </a:rPr>
              <a:t>C] 9</a:t>
            </a:r>
          </a:p>
          <a:p>
            <a:r>
              <a:rPr lang="en-US" sz="3200" dirty="0" smtClean="0">
                <a:latin typeface="Algerian" panose="04020705040A02060702" pitchFamily="82" charset="0"/>
              </a:rPr>
              <a:t>D] </a:t>
            </a:r>
            <a:r>
              <a:rPr lang="en-US" sz="3200" dirty="0" smtClean="0">
                <a:latin typeface="Algerian" panose="04020705040A02060702" pitchFamily="82" charset="0"/>
              </a:rPr>
              <a:t>18</a:t>
            </a:r>
          </a:p>
          <a:p>
            <a:r>
              <a:rPr lang="en-US" sz="3200" dirty="0" err="1" smtClean="0">
                <a:latin typeface="Algerian" panose="04020705040A02060702" pitchFamily="82" charset="0"/>
              </a:rPr>
              <a:t>Ans</a:t>
            </a:r>
            <a:r>
              <a:rPr lang="en-US" sz="3200" dirty="0" smtClean="0">
                <a:latin typeface="Algerian" panose="04020705040A02060702" pitchFamily="82" charset="0"/>
              </a:rPr>
              <a:t> b</a:t>
            </a:r>
            <a:endParaRPr lang="en-US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68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6103" y="1005840"/>
            <a:ext cx="8294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Q.6 Let G be a non-abelian group  let a belong to G  have order 4 and let </a:t>
            </a:r>
            <a:r>
              <a:rPr lang="el-GR" sz="2400" dirty="0" smtClean="0"/>
              <a:t>β</a:t>
            </a:r>
            <a:r>
              <a:rPr lang="en-US" sz="2400" dirty="0" smtClean="0"/>
              <a:t> belong to G have order 3. Then the order of the element </a:t>
            </a:r>
            <a:r>
              <a:rPr lang="el-GR" sz="2400" dirty="0" smtClean="0"/>
              <a:t>αβ</a:t>
            </a:r>
            <a:r>
              <a:rPr lang="en-US" sz="2400" dirty="0" smtClean="0"/>
              <a:t> in G.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476103" y="2338251"/>
            <a:ext cx="80205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A] is 6</a:t>
            </a:r>
          </a:p>
          <a:p>
            <a:r>
              <a:rPr lang="en-US" sz="2400" dirty="0" smtClean="0"/>
              <a:t>B] is 12</a:t>
            </a:r>
          </a:p>
          <a:p>
            <a:r>
              <a:rPr lang="en-US" sz="2400" dirty="0" smtClean="0"/>
              <a:t>C] is of the form 12k for k&gt;=2</a:t>
            </a:r>
          </a:p>
          <a:p>
            <a:r>
              <a:rPr lang="en-US" sz="2400" dirty="0" smtClean="0"/>
              <a:t>D] need not be finite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 is 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95321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6103" y="1031966"/>
            <a:ext cx="86084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Q. 7 Let A be a non-empty subset of R Let I(A) denote the set of interior points of A. The I(A) can be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67543" y="3161212"/>
            <a:ext cx="77854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A] empty</a:t>
            </a:r>
          </a:p>
          <a:p>
            <a:r>
              <a:rPr lang="en-US" sz="2400" dirty="0" smtClean="0"/>
              <a:t>B] singleton </a:t>
            </a:r>
          </a:p>
          <a:p>
            <a:r>
              <a:rPr lang="en-US" sz="2400" dirty="0" smtClean="0"/>
              <a:t>C] a finite set contain more than one element </a:t>
            </a:r>
          </a:p>
          <a:p>
            <a:r>
              <a:rPr lang="en-US" sz="2400" dirty="0" smtClean="0"/>
              <a:t>D] countable but not </a:t>
            </a:r>
            <a:r>
              <a:rPr lang="en-US" sz="2400" dirty="0" smtClean="0"/>
              <a:t>finite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 is A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57974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25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846" y="862149"/>
            <a:ext cx="905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Q.8 The maximum order of a permutation 6 in the symmetric group S</a:t>
            </a:r>
            <a:r>
              <a:rPr lang="en-US" dirty="0" smtClean="0"/>
              <a:t>10 </a:t>
            </a:r>
            <a:r>
              <a:rPr lang="en-US" sz="2800" dirty="0" smtClean="0"/>
              <a:t>is…….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14846" y="2847703"/>
            <a:ext cx="87129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A] 10</a:t>
            </a:r>
          </a:p>
          <a:p>
            <a:r>
              <a:rPr lang="en-US" sz="2800" dirty="0" smtClean="0"/>
              <a:t>B] 15</a:t>
            </a:r>
          </a:p>
          <a:p>
            <a:r>
              <a:rPr lang="en-US" sz="2800" dirty="0" smtClean="0"/>
              <a:t>C] 25</a:t>
            </a:r>
          </a:p>
          <a:p>
            <a:r>
              <a:rPr lang="en-US" sz="2800" dirty="0" smtClean="0"/>
              <a:t>D] </a:t>
            </a:r>
            <a:r>
              <a:rPr lang="en-US" sz="2800" dirty="0" smtClean="0"/>
              <a:t>30</a:t>
            </a:r>
          </a:p>
          <a:p>
            <a:r>
              <a:rPr lang="en-US" sz="2800" dirty="0" err="1" smtClean="0"/>
              <a:t>Ans</a:t>
            </a:r>
            <a:r>
              <a:rPr lang="en-US" sz="2800" dirty="0" smtClean="0"/>
              <a:t> is 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93582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25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770709" y="809897"/>
                <a:ext cx="9353005" cy="1053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Q. 9 The radius of convergence of the power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nary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sSup>
                          <m:sSupPr>
                            <m:ctrlPr>
                              <a:rPr lang="en-US" sz="3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3600" b="0" i="0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800" dirty="0" smtClean="0"/>
                  <a:t>is …….</a:t>
                </a:r>
                <a:endParaRPr lang="en-US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09" y="809897"/>
                <a:ext cx="9353005" cy="1053302"/>
              </a:xfrm>
              <a:prstGeom prst="rect">
                <a:avLst/>
              </a:prstGeom>
              <a:blipFill>
                <a:blip r:embed="rId2"/>
                <a:stretch>
                  <a:fillRect l="-1303" t="-6358" b="-15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70709" y="2899955"/>
            <a:ext cx="81250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A] 0</a:t>
            </a:r>
          </a:p>
          <a:p>
            <a:r>
              <a:rPr lang="en-US" sz="2800" dirty="0" smtClean="0"/>
              <a:t>B] 2</a:t>
            </a:r>
          </a:p>
          <a:p>
            <a:r>
              <a:rPr lang="en-US" sz="2800" dirty="0" smtClean="0"/>
              <a:t>C] 1</a:t>
            </a:r>
          </a:p>
          <a:p>
            <a:r>
              <a:rPr lang="en-US" sz="2800" dirty="0" smtClean="0"/>
              <a:t>D] none of </a:t>
            </a:r>
            <a:r>
              <a:rPr lang="en-US" sz="2800" dirty="0" smtClean="0"/>
              <a:t>these</a:t>
            </a:r>
            <a:r>
              <a:rPr lang="en-US" sz="2800" dirty="0" smtClean="0"/>
              <a:t>s</a:t>
            </a:r>
          </a:p>
          <a:p>
            <a:r>
              <a:rPr lang="en-US" sz="2800" dirty="0" err="1" smtClean="0"/>
              <a:t>Ans</a:t>
            </a:r>
            <a:r>
              <a:rPr lang="en-US" sz="2800" dirty="0" smtClean="0"/>
              <a:t> is C</a:t>
            </a:r>
          </a:p>
        </p:txBody>
      </p:sp>
    </p:spTree>
    <p:extLst>
      <p:ext uri="{BB962C8B-B14F-4D97-AF65-F5344CB8AC3E}">
        <p14:creationId xmlns:p14="http://schemas.microsoft.com/office/powerpoint/2010/main" xmlns="" val="3503194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148" y="757645"/>
            <a:ext cx="93138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Q.10 The number of generator of the additive group Z36 is equal to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84217" y="3082832"/>
            <a:ext cx="86476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A] 6</a:t>
            </a:r>
          </a:p>
          <a:p>
            <a:r>
              <a:rPr lang="en-US" sz="3600" dirty="0" smtClean="0"/>
              <a:t>B] 12</a:t>
            </a:r>
          </a:p>
          <a:p>
            <a:r>
              <a:rPr lang="en-US" sz="3600" dirty="0" smtClean="0"/>
              <a:t>C] 18 </a:t>
            </a:r>
          </a:p>
          <a:p>
            <a:r>
              <a:rPr lang="en-US" sz="3600" dirty="0" smtClean="0"/>
              <a:t>D] </a:t>
            </a:r>
            <a:r>
              <a:rPr lang="en-US" sz="3600" dirty="0" smtClean="0"/>
              <a:t>36</a:t>
            </a:r>
          </a:p>
          <a:p>
            <a:r>
              <a:rPr lang="en-US" sz="3600" dirty="0" err="1" smtClean="0"/>
              <a:t>Ans</a:t>
            </a:r>
            <a:r>
              <a:rPr lang="en-US" sz="3600" dirty="0" smtClean="0"/>
              <a:t> is B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78476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9269" y="901337"/>
            <a:ext cx="9470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Q.11 Let G be a cyclic group of order 24. The total number of group isomorphism's of G onto itself is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97681" y="2651760"/>
            <a:ext cx="68449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A] 7</a:t>
            </a:r>
          </a:p>
          <a:p>
            <a:r>
              <a:rPr lang="en-US" sz="3200" dirty="0" smtClean="0"/>
              <a:t>B] 8</a:t>
            </a:r>
          </a:p>
          <a:p>
            <a:r>
              <a:rPr lang="en-US" sz="3200" dirty="0" smtClean="0"/>
              <a:t>C] 17</a:t>
            </a:r>
          </a:p>
          <a:p>
            <a:r>
              <a:rPr lang="en-US" sz="3200" dirty="0" smtClean="0"/>
              <a:t>D] </a:t>
            </a:r>
            <a:r>
              <a:rPr lang="en-US" sz="3200" dirty="0" smtClean="0"/>
              <a:t>24</a:t>
            </a:r>
          </a:p>
          <a:p>
            <a:r>
              <a:rPr lang="en-US" sz="3200" dirty="0" err="1" smtClean="0"/>
              <a:t>Ans</a:t>
            </a:r>
            <a:r>
              <a:rPr lang="en-US" sz="3200" dirty="0" smtClean="0"/>
              <a:t> is 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22465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4727" y="1163782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Q.12 Let G be a group of order 17. The total  number of ono-isomorphic subgroup of G is…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1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2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3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17</a:t>
            </a:r>
          </a:p>
          <a:p>
            <a:r>
              <a:rPr lang="en-US" sz="44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B</a:t>
            </a:r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399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10145" y="817418"/>
            <a:ext cx="8617528" cy="5078313"/>
          </a:xfrm>
          <a:prstGeom prst="rect">
            <a:avLst/>
          </a:prstGeom>
          <a:blipFill>
            <a:blip r:embed="rId2"/>
            <a:stretch>
              <a:fillRect l="-2194" t="-1681" r="-2335" b="-5522"/>
            </a:stretch>
          </a:blipFill>
        </p:spPr>
        <p:txBody>
          <a:bodyPr/>
          <a:lstStyle/>
          <a:p>
            <a:r>
              <a:rPr lang="en-US" dirty="0">
                <a:noFill/>
              </a:rPr>
              <a:t> </a:t>
            </a:r>
            <a:r>
              <a:rPr lang="en-US" dirty="0" err="1" smtClean="0">
                <a:noFill/>
              </a:rPr>
              <a:t>ajjjsjsjk</a:t>
            </a:r>
            <a:endParaRPr lang="en-US" dirty="0">
              <a:noFill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8171" y="6048103"/>
            <a:ext cx="2612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402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371600" y="979714"/>
                <a:ext cx="8725989" cy="433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Q.14 The function of which the power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 converges is</a:t>
                </a:r>
              </a:p>
              <a:p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</a:t>
                </a:r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</a:t>
                </a:r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</a:t>
                </a:r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1</a:t>
                </a:r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</a:t>
                </a:r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2</a:t>
                </a:r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</a:t>
                </a:r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none of these</a:t>
                </a:r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979714"/>
                <a:ext cx="8725989" cy="4339650"/>
              </a:xfrm>
              <a:prstGeom prst="rect">
                <a:avLst/>
              </a:prstGeom>
              <a:blipFill>
                <a:blip r:embed="rId2"/>
                <a:stretch>
                  <a:fillRect l="-1747" t="-1826" b="-4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23406" y="5812971"/>
            <a:ext cx="418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0278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358537" y="1084217"/>
                <a:ext cx="8765177" cy="4380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Q.15 Which one of the following is true ?</a:t>
                </a:r>
              </a:p>
              <a:p>
                <a:endParaRPr lang="en-US" sz="44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The characteristic of the ring 6z is 6</a:t>
                </a:r>
              </a:p>
              <a:p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The ring 6z has a zero divisor</a:t>
                </a:r>
              </a:p>
              <a:p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The characteristics of the ring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) x 6z is 0</a:t>
                </a:r>
              </a:p>
              <a:p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The ring 6z x 6z is an integrant domain</a:t>
                </a:r>
                <a:endParaRPr lang="en-US" sz="44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537" y="1084217"/>
                <a:ext cx="8765177" cy="4380302"/>
              </a:xfrm>
              <a:prstGeom prst="rect">
                <a:avLst/>
              </a:prstGeom>
              <a:blipFill>
                <a:blip r:embed="rId2"/>
                <a:stretch>
                  <a:fillRect l="-2851" t="-2786" b="-5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10789" y="5682343"/>
            <a:ext cx="595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6048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822960" y="1201783"/>
                <a:ext cx="9666514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Q.16 If the power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nary>
                  </m:oMath>
                </a14:m>
                <a:r>
                  <a:rPr lang="en-US" sz="2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convergence for x=3 then the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nary>
                  </m:oMath>
                </a14:m>
                <a:r>
                  <a:rPr lang="en-US" sz="2400" dirty="0">
                    <a:latin typeface="Aldhabi" panose="01000000000000000000" pitchFamily="2" charset="-78"/>
                    <a:cs typeface="Aldhabi" panose="01000000000000000000" pitchFamily="2" charset="-78"/>
                  </a:rPr>
                  <a:t>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</a:p>
              <a:p>
                <a:endParaRPr lang="en-US" sz="36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convergent absolutely for x = - 2</a:t>
                </a: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convergent but not absolutely for x = - 1</a:t>
                </a: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convergent but not absolutely for x = 1</a:t>
                </a:r>
              </a:p>
              <a:p>
                <a:r>
                  <a:rPr lang="en-US" sz="3600" dirty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divergent for x = - 2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1201783"/>
                <a:ext cx="9666514" cy="3970318"/>
              </a:xfrm>
              <a:prstGeom prst="rect">
                <a:avLst/>
              </a:prstGeom>
              <a:blipFill>
                <a:blip r:embed="rId2"/>
                <a:stretch>
                  <a:fillRect l="-1892" t="-2151" b="-5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031966" y="5865223"/>
            <a:ext cx="468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9078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66651" y="1045029"/>
                <a:ext cx="9196252" cy="3908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Q.17 Which of the following condition not ensure the convergence of  real sequence { </a:t>
                </a:r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</a:t>
                </a:r>
                <a:r>
                  <a:rPr lang="en-US" sz="28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n } ?</a:t>
                </a:r>
              </a:p>
              <a:p>
                <a:endParaRPr lang="en-US" sz="28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28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| </a:t>
                </a:r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</a:t>
                </a:r>
                <a:r>
                  <a:rPr lang="en-US" sz="28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n – </a:t>
                </a:r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</a:t>
                </a:r>
                <a:r>
                  <a:rPr lang="en-US" sz="28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n </a:t>
                </a:r>
                <a:r>
                  <a:rPr lang="en-US" sz="2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+ 1  </a:t>
                </a:r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|→ 0 as n→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| </m:t>
                        </m:r>
                        <m:r>
                          <m:rPr>
                            <m:nor/>
                          </m:rPr>
                          <a:rPr lang="en-US" sz="44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44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+ 1  </m:t>
                        </m:r>
                        <m:r>
                          <m:rPr>
                            <m:nor/>
                          </m:rPr>
                          <a:rPr lang="en-US" sz="40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|</m:t>
                        </m:r>
                      </m:e>
                    </m:nary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is convergence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3200" b="0" i="0" smtClean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0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n</m:t>
                        </m:r>
                      </m:e>
                    </m:nary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 is convergence</a:t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The sequence { </a:t>
                </a:r>
                <a:r>
                  <a:rPr lang="en-US" sz="4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</a:t>
                </a:r>
                <a:r>
                  <a:rPr lang="en-US" sz="24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3n  </a:t>
                </a:r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} are convergence</a:t>
                </a:r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51" y="1045029"/>
                <a:ext cx="9196252" cy="3908762"/>
              </a:xfrm>
              <a:prstGeom prst="rect">
                <a:avLst/>
              </a:prstGeom>
              <a:blipFill>
                <a:blip r:embed="rId2"/>
                <a:stretch>
                  <a:fillRect l="-2387" t="-2025" r="-995" b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01337" y="5303520"/>
            <a:ext cx="6609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496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205345" y="1136073"/>
                <a:ext cx="8853055" cy="3732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Q.18 The radius of convergent of the power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5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5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54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4000" dirty="0">
                            <a:latin typeface="Aldhabi" panose="01000000000000000000" pitchFamily="2" charset="-78"/>
                            <a:cs typeface="Aldhabi" panose="01000000000000000000" pitchFamily="2" charset="-78"/>
                          </a:rPr>
                          <m:t>n</m:t>
                        </m:r>
                      </m:e>
                    </m:nary>
                  </m:oMath>
                </a14:m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sSup>
                          <m:sSupPr>
                            <m:ctrlPr>
                              <a:rPr lang="en-US" sz="3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</a:p>
              <a:p>
                <a:endParaRPr lang="en-US" sz="36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0</a:t>
                </a: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3</a:t>
                </a:r>
              </a:p>
              <a:p>
                <a:r>
                  <a:rPr lang="en-US" sz="36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36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345" y="1136073"/>
                <a:ext cx="8853055" cy="3732240"/>
              </a:xfrm>
              <a:prstGeom prst="rect">
                <a:avLst/>
              </a:prstGeom>
              <a:blipFill>
                <a:blip r:embed="rId2"/>
                <a:stretch>
                  <a:fillRect l="-2135" b="-5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79269" y="5107577"/>
            <a:ext cx="578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 is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8968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710" y="1025236"/>
            <a:ext cx="93933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 .19 The number of all subgroup of the group ( Z</a:t>
            </a:r>
            <a:r>
              <a:rPr lang="en-US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60 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,+ 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60 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) is</a:t>
            </a:r>
          </a:p>
          <a:p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2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10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12 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60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9269" y="5564777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8015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92725" y="817419"/>
                <a:ext cx="10224655" cy="3380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Q.20 Which of the following sequence of function is uniformly convergent an ( 0 , 1 ) ?</a:t>
                </a:r>
              </a:p>
              <a:p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/>
                </a: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sz="3200" dirty="0" smtClean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32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none of these</a:t>
                </a:r>
                <a:endParaRPr lang="en-US" sz="32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25" y="817419"/>
                <a:ext cx="10224655" cy="3380028"/>
              </a:xfrm>
              <a:prstGeom prst="rect">
                <a:avLst/>
              </a:prstGeom>
              <a:blipFill>
                <a:blip r:embed="rId2"/>
                <a:stretch>
                  <a:fillRect l="-1550" t="-2342" b="-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87829" y="4650377"/>
            <a:ext cx="428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1741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982" y="734291"/>
            <a:ext cx="9365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Q.21 G = { 1, -1, i, -i } with multiplication is an abelian group or not?</a:t>
            </a:r>
          </a:p>
          <a:p>
            <a:endParaRPr 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2777" y="3069771"/>
            <a:ext cx="4963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Abelian</a:t>
            </a:r>
            <a:r>
              <a:rPr lang="en-US" dirty="0" smtClean="0"/>
              <a:t>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581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53143" y="822960"/>
                <a:ext cx="9627326" cy="3811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Q.22 If G is a finite group and a belong to G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0(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= ---------</a:t>
                </a:r>
              </a:p>
              <a:p>
                <a:endParaRPr lang="en-US" sz="4000" dirty="0">
                  <a:latin typeface="Aldhabi" panose="01000000000000000000" pitchFamily="2" charset="-78"/>
                  <a:cs typeface="Aldhabi" panose="01000000000000000000" pitchFamily="2" charset="-78"/>
                </a:endParaRPr>
              </a:p>
              <a:p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A] a</a:t>
                </a:r>
              </a:p>
              <a:p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B] 0</a:t>
                </a:r>
              </a:p>
              <a:p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C] 1</a:t>
                </a:r>
              </a:p>
              <a:p>
                <a:r>
                  <a:rPr lang="en-US" sz="4000" dirty="0" smtClean="0">
                    <a:latin typeface="Aldhabi" panose="01000000000000000000" pitchFamily="2" charset="-78"/>
                    <a:cs typeface="Aldhabi" panose="01000000000000000000" pitchFamily="2" charset="-78"/>
                  </a:rPr>
                  <a:t>D] e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43" y="822960"/>
                <a:ext cx="9627326" cy="3811300"/>
              </a:xfrm>
              <a:prstGeom prst="rect">
                <a:avLst/>
              </a:prstGeom>
              <a:blipFill>
                <a:blip r:embed="rId2"/>
                <a:stretch>
                  <a:fillRect l="-2217" t="-2080" b="-6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87829" y="5042263"/>
            <a:ext cx="4310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140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766" y="940526"/>
            <a:ext cx="97057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Q.23 for n&gt;=3 the permutation group Sn is ---------</a:t>
            </a:r>
          </a:p>
          <a:p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abelian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nonablian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both A and B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none of these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074" y="5525589"/>
            <a:ext cx="497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is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131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18" y="858982"/>
            <a:ext cx="98644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Q.24 The product of two even or two odd permutation is………</a:t>
            </a:r>
          </a:p>
          <a:p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odd</a:t>
            </a: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even</a:t>
            </a: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Both A and B</a:t>
            </a: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none of 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these</a:t>
            </a:r>
          </a:p>
          <a:p>
            <a:r>
              <a:rPr lang="en-US" sz="40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B</a:t>
            </a:r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247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327" y="914400"/>
            <a:ext cx="980901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Q.25 An identity permutation is always _____________ permutation.</a:t>
            </a:r>
          </a:p>
          <a:p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odd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even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both A and B</a:t>
            </a:r>
          </a:p>
          <a:p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none of 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these</a:t>
            </a:r>
          </a:p>
          <a:p>
            <a:r>
              <a:rPr lang="en-US" sz="44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B</a:t>
            </a:r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07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564" y="914400"/>
            <a:ext cx="939338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Q.26 Consider the group S</a:t>
            </a:r>
            <a:r>
              <a:rPr lang="en-US" sz="2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9 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of </a:t>
            </a:r>
            <a:r>
              <a:rPr lang="en-US" sz="36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aU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permutation on a set with 9 element what is the largest order of permutation  in S</a:t>
            </a:r>
            <a:r>
              <a:rPr lang="en-US" sz="2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9 _______</a:t>
            </a:r>
          </a:p>
          <a:p>
            <a:endParaRPr lang="en-US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 10</a:t>
            </a:r>
          </a:p>
          <a:p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 20</a:t>
            </a:r>
          </a:p>
          <a:p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 30</a:t>
            </a:r>
          </a:p>
          <a:p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 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40</a:t>
            </a:r>
          </a:p>
          <a:p>
            <a:r>
              <a:rPr lang="en-US" sz="36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B</a:t>
            </a:r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</a:p>
          <a:p>
            <a:endParaRPr 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499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164" y="720436"/>
            <a:ext cx="95319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Q.27 Every group of prime order is _______</a:t>
            </a:r>
          </a:p>
          <a:p>
            <a:endParaRPr 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simple</a:t>
            </a:r>
          </a:p>
          <a:p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mixed</a:t>
            </a:r>
          </a:p>
          <a:p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Both A and B</a:t>
            </a:r>
          </a:p>
          <a:p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none of </a:t>
            </a:r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these</a:t>
            </a:r>
          </a:p>
          <a:p>
            <a:r>
              <a:rPr lang="en-US" sz="48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is A</a:t>
            </a:r>
            <a:endParaRPr lang="en-US" sz="48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0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" y="734291"/>
            <a:ext cx="9601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Q.28 Let G be the group of order 17 The total number of non isomorphic subgroup of G is _____</a:t>
            </a:r>
          </a:p>
          <a:p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A] 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4</a:t>
            </a:r>
            <a:endParaRPr lang="en-US" sz="40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B] 3</a:t>
            </a: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C] 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2</a:t>
            </a:r>
            <a:endParaRPr lang="en-US" sz="40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D] 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5</a:t>
            </a:r>
          </a:p>
          <a:p>
            <a:r>
              <a:rPr lang="en-US" sz="4000" dirty="0" err="1" smtClean="0">
                <a:latin typeface="Aldhabi" panose="01000000000000000000" pitchFamily="2" charset="-78"/>
                <a:cs typeface="Aldhabi" panose="01000000000000000000" pitchFamily="2" charset="-78"/>
              </a:rPr>
              <a:t>Ans</a:t>
            </a:r>
            <a:r>
              <a:rPr lang="en-US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en-US" sz="4000" smtClean="0">
                <a:latin typeface="Aldhabi" panose="01000000000000000000" pitchFamily="2" charset="-78"/>
                <a:cs typeface="Aldhabi" panose="01000000000000000000" pitchFamily="2" charset="-78"/>
              </a:rPr>
              <a:t>is C</a:t>
            </a:r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126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187</TotalTime>
  <Words>708</Words>
  <Application>Microsoft Office PowerPoint</Application>
  <PresentationFormat>Custom</PresentationFormat>
  <Paragraphs>137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Ion</vt:lpstr>
      <vt:lpstr>Формула</vt:lpstr>
      <vt:lpstr>Slide 1</vt:lpstr>
      <vt:lpstr>Q.2 The number of group homomorphism's from the cyclic group Z4 to the cyclic Z7 is : </vt:lpstr>
      <vt:lpstr>Q.3 which one of the following condition on a group G implies that G is abelian?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bodke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Q.1 let 6 be an element of the permutation group S5. Then the maximum possible order of 6 is</dc:title>
  <dc:creator>Dell</dc:creator>
  <cp:lastModifiedBy>hp-pc</cp:lastModifiedBy>
  <cp:revision>23</cp:revision>
  <dcterms:created xsi:type="dcterms:W3CDTF">2018-01-17T13:39:01Z</dcterms:created>
  <dcterms:modified xsi:type="dcterms:W3CDTF">2018-01-19T00:00:54Z</dcterms:modified>
</cp:coreProperties>
</file>