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handoutMasterIdLst>
    <p:handoutMasterId r:id="rId20"/>
  </p:handoutMasterIdLst>
  <p:sldIdLst>
    <p:sldId id="316" r:id="rId2"/>
    <p:sldId id="317" r:id="rId3"/>
    <p:sldId id="318" r:id="rId4"/>
    <p:sldId id="322" r:id="rId5"/>
    <p:sldId id="323" r:id="rId6"/>
    <p:sldId id="256" r:id="rId7"/>
    <p:sldId id="303" r:id="rId8"/>
    <p:sldId id="324" r:id="rId9"/>
    <p:sldId id="325" r:id="rId10"/>
    <p:sldId id="326" r:id="rId11"/>
    <p:sldId id="328" r:id="rId12"/>
    <p:sldId id="327" r:id="rId13"/>
    <p:sldId id="280" r:id="rId14"/>
    <p:sldId id="301" r:id="rId15"/>
    <p:sldId id="284" r:id="rId16"/>
    <p:sldId id="296" r:id="rId17"/>
    <p:sldId id="330" r:id="rId18"/>
    <p:sldId id="331" r:id="rId19"/>
  </p:sldIdLst>
  <p:sldSz cx="9144000" cy="6858000" type="screen4x3"/>
  <p:notesSz cx="6743700" cy="9906000"/>
  <p:custDataLst>
    <p:tags r:id="rId21"/>
  </p:custDataLst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6627"/>
    <a:srgbClr val="E65234"/>
    <a:srgbClr val="7268EE"/>
    <a:srgbClr val="C1F8A6"/>
    <a:srgbClr val="A2FCCF"/>
    <a:srgbClr val="FAA4A6"/>
    <a:srgbClr val="F7A7EF"/>
    <a:srgbClr val="E1F8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7" autoAdjust="0"/>
    <p:restoredTop sz="94660"/>
  </p:normalViewPr>
  <p:slideViewPr>
    <p:cSldViewPr>
      <p:cViewPr varScale="1">
        <p:scale>
          <a:sx n="69" d="100"/>
          <a:sy n="69" d="100"/>
        </p:scale>
        <p:origin x="143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6" Type="http://schemas.openxmlformats.org/officeDocument/2006/relationships/image" Target="../media/image15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258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dirty="0"/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9525" y="0"/>
            <a:ext cx="292258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dirty="0"/>
          </a:p>
        </p:txBody>
      </p:sp>
      <p:sp>
        <p:nvSpPr>
          <p:cNvPr id="1259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09113"/>
            <a:ext cx="292258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dirty="0"/>
          </a:p>
        </p:txBody>
      </p:sp>
      <p:sp>
        <p:nvSpPr>
          <p:cNvPr id="1259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9525" y="9409113"/>
            <a:ext cx="292258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4B282FE-9D70-47B1-8485-C80838A1F38A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96880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32AE5-395B-4270-88AC-165D7032B3B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3653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A78E2-9814-4451-AA93-37FB29CD2A5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7076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84E79-6CEF-4E8D-A542-1E59B405E14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258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2D56D-BF30-4CD0-80CD-EAD1A62B2A8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200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C1EEA-5D38-48BD-843D-3C89B94301F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4967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2E35E-4EED-4AAC-93EC-CF50E1E763A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8573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776D8-55E3-4A0E-AA54-6D825AB8F88C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2704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78921-B532-418D-A2F2-7E4C5212080F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2391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A0CDA-A406-4366-BBE0-260F1FD5C29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6514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74999-C09D-4EF7-8018-7FB91A56EFB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5835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74999-C09D-4EF7-8018-7FB91A56EFB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8735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74999-C09D-4EF7-8018-7FB91A56EF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72785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74999-C09D-4EF7-8018-7FB91A56EFB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76191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74999-C09D-4EF7-8018-7FB91A56EFB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96296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74999-C09D-4EF7-8018-7FB91A56EFB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87274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7F8BB-4B30-4D97-B097-9E4699EDDDA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17378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E1AF4-3AB4-40B3-94F8-C5955842339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47663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AF63F1A-13E3-4080-9372-3D4246BD8AD9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68930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C15EE9D-4454-4C6F-93B4-A7D0530783E5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1811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274999-C09D-4EF7-8018-7FB91A56EFB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76370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7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6.wmf"/><Relationship Id="rId4" Type="http://schemas.openxmlformats.org/officeDocument/2006/relationships/image" Target="../media/image3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8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13" Type="http://schemas.openxmlformats.org/officeDocument/2006/relationships/oleObject" Target="../embeddings/oleObject13.bin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14.wmf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wmf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9.bin"/><Relationship Id="rId10" Type="http://schemas.openxmlformats.org/officeDocument/2006/relationships/image" Target="../media/image13.wmf"/><Relationship Id="rId4" Type="http://schemas.openxmlformats.org/officeDocument/2006/relationships/image" Target="../media/image10.wmf"/><Relationship Id="rId9" Type="http://schemas.openxmlformats.org/officeDocument/2006/relationships/oleObject" Target="../embeddings/oleObject11.bin"/><Relationship Id="rId14" Type="http://schemas.openxmlformats.org/officeDocument/2006/relationships/image" Target="../media/image15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8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9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Bookman Old Style" pitchFamily="18" charset="0"/>
              </a:rPr>
              <a:t>ELECTRON DISPLACEMENT EFFECTS IN COVALENT BONDS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pc="300" dirty="0" smtClean="0">
                <a:latin typeface="Bookman Old Style" pitchFamily="18" charset="0"/>
              </a:rPr>
              <a:t>    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pc="300" dirty="0" smtClean="0">
                <a:latin typeface="Bookman Old Style" pitchFamily="18" charset="0"/>
              </a:rPr>
              <a:t>Class </a:t>
            </a:r>
            <a:r>
              <a:rPr lang="en-US" spc="300" dirty="0" smtClean="0">
                <a:latin typeface="Bookman Old Style" pitchFamily="18" charset="0"/>
              </a:rPr>
              <a:t>B.Sc. – I </a:t>
            </a:r>
            <a:r>
              <a:rPr lang="en-US" spc="300" dirty="0" err="1" smtClean="0">
                <a:latin typeface="Bookman Old Style" pitchFamily="18" charset="0"/>
              </a:rPr>
              <a:t>Sem</a:t>
            </a:r>
            <a:r>
              <a:rPr lang="en-US" spc="300" dirty="0" smtClean="0">
                <a:latin typeface="Bookman Old Style" pitchFamily="18" charset="0"/>
              </a:rPr>
              <a:t> – I</a:t>
            </a:r>
            <a:endParaRPr lang="en-US" spc="300" dirty="0">
              <a:latin typeface="Bookman Old Style" pitchFamily="18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endParaRPr lang="en-US" spc="300" dirty="0" smtClean="0">
              <a:latin typeface="Bookman Old Style" pitchFamily="18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endParaRPr lang="en-US" spc="300" dirty="0" smtClean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460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>
                <a:latin typeface="Bookman Old Style" pitchFamily="18" charset="0"/>
              </a:rPr>
              <a:t>RECAP!!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37112"/>
          </a:xfrm>
        </p:spPr>
        <p:txBody>
          <a:bodyPr>
            <a:normAutofit fontScale="92500"/>
          </a:bodyPr>
          <a:lstStyle/>
          <a:p>
            <a:r>
              <a:rPr lang="en-US" sz="2400" dirty="0">
                <a:latin typeface="Bookman Old Style" pitchFamily="18" charset="0"/>
              </a:rPr>
              <a:t>A functional </a:t>
            </a:r>
            <a:r>
              <a:rPr lang="en-US" sz="2400" dirty="0" smtClean="0">
                <a:latin typeface="Bookman Old Style" pitchFamily="18" charset="0"/>
              </a:rPr>
              <a:t>group is an atom </a:t>
            </a:r>
            <a:r>
              <a:rPr lang="en-US" sz="2400" dirty="0">
                <a:latin typeface="Bookman Old Style" pitchFamily="18" charset="0"/>
              </a:rPr>
              <a:t>or a group of atoms bonded together in </a:t>
            </a:r>
            <a:r>
              <a:rPr lang="en-US" sz="2400" dirty="0" smtClean="0">
                <a:latin typeface="Bookman Old Style" pitchFamily="18" charset="0"/>
              </a:rPr>
              <a:t>a unique </a:t>
            </a:r>
            <a:r>
              <a:rPr lang="en-US" sz="2400" dirty="0">
                <a:latin typeface="Bookman Old Style" pitchFamily="18" charset="0"/>
              </a:rPr>
              <a:t>manner which is usually the site of chemical reactivity in an organic </a:t>
            </a:r>
            <a:r>
              <a:rPr lang="en-US" sz="2400" dirty="0" smtClean="0">
                <a:latin typeface="Bookman Old Style" pitchFamily="18" charset="0"/>
              </a:rPr>
              <a:t>molecule.</a:t>
            </a:r>
          </a:p>
          <a:p>
            <a:r>
              <a:rPr lang="en-US" sz="2400" dirty="0">
                <a:latin typeface="Bookman Old Style" pitchFamily="18" charset="0"/>
              </a:rPr>
              <a:t>The order of </a:t>
            </a:r>
            <a:r>
              <a:rPr lang="en-US" sz="2400" dirty="0" smtClean="0">
                <a:latin typeface="Bookman Old Style" pitchFamily="18" charset="0"/>
              </a:rPr>
              <a:t>decreasing priority </a:t>
            </a:r>
            <a:r>
              <a:rPr lang="en-US" sz="2400" dirty="0">
                <a:latin typeface="Bookman Old Style" pitchFamily="18" charset="0"/>
              </a:rPr>
              <a:t>for some functional groups is</a:t>
            </a:r>
            <a:r>
              <a:rPr lang="en-US" sz="2400" dirty="0" smtClean="0">
                <a:latin typeface="Bookman Old Style" pitchFamily="18" charset="0"/>
              </a:rPr>
              <a:t>:</a:t>
            </a:r>
          </a:p>
          <a:p>
            <a:pPr>
              <a:lnSpc>
                <a:spcPct val="200000"/>
              </a:lnSpc>
            </a:pPr>
            <a:r>
              <a:rPr lang="en-US" sz="2400" dirty="0" smtClean="0">
                <a:latin typeface="Bookman Old Style" pitchFamily="18" charset="0"/>
              </a:rPr>
              <a:t>-</a:t>
            </a:r>
            <a:r>
              <a:rPr lang="en-US" sz="2400" dirty="0">
                <a:latin typeface="Bookman Old Style" pitchFamily="18" charset="0"/>
              </a:rPr>
              <a:t>COOH, –SO</a:t>
            </a:r>
            <a:r>
              <a:rPr lang="en-US" sz="2400" baseline="-25000" dirty="0">
                <a:latin typeface="Bookman Old Style" pitchFamily="18" charset="0"/>
              </a:rPr>
              <a:t>3</a:t>
            </a:r>
            <a:r>
              <a:rPr lang="en-US" sz="2400" dirty="0">
                <a:latin typeface="Bookman Old Style" pitchFamily="18" charset="0"/>
              </a:rPr>
              <a:t>H, -COOR (R=alkyl group), COCl</a:t>
            </a:r>
            <a:r>
              <a:rPr lang="en-US" sz="2400" dirty="0" smtClean="0">
                <a:latin typeface="Bookman Old Style" pitchFamily="18" charset="0"/>
              </a:rPr>
              <a:t>,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400" dirty="0" smtClean="0">
                <a:latin typeface="Bookman Old Style" pitchFamily="18" charset="0"/>
              </a:rPr>
              <a:t>   -CONH</a:t>
            </a:r>
            <a:r>
              <a:rPr lang="en-US" sz="2400" baseline="-25000" dirty="0" smtClean="0">
                <a:latin typeface="Bookman Old Style" pitchFamily="18" charset="0"/>
              </a:rPr>
              <a:t>2</a:t>
            </a:r>
            <a:r>
              <a:rPr lang="en-US" sz="2400" dirty="0" smtClean="0">
                <a:latin typeface="Bookman Old Style" pitchFamily="18" charset="0"/>
              </a:rPr>
              <a:t>, -CN,-HC=O, &gt;C=O, -OH, -NH</a:t>
            </a:r>
            <a:r>
              <a:rPr lang="en-US" sz="2400" baseline="-25000" dirty="0" smtClean="0">
                <a:latin typeface="Bookman Old Style" pitchFamily="18" charset="0"/>
              </a:rPr>
              <a:t>2</a:t>
            </a:r>
            <a:r>
              <a:rPr lang="en-US" sz="2400" dirty="0" smtClean="0">
                <a:latin typeface="Bookman Old Style" pitchFamily="18" charset="0"/>
              </a:rPr>
              <a:t>, &gt;C=C&lt;,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400" dirty="0" smtClean="0">
                <a:latin typeface="Bookman Old Style" pitchFamily="18" charset="0"/>
              </a:rPr>
              <a:t>   -</a:t>
            </a:r>
            <a:r>
              <a:rPr lang="en-US" sz="2400" dirty="0">
                <a:latin typeface="Bookman Old Style" pitchFamily="18" charset="0"/>
              </a:rPr>
              <a:t>C≡C- .</a:t>
            </a:r>
          </a:p>
          <a:p>
            <a:pPr marL="0" indent="0">
              <a:buNone/>
            </a:pPr>
            <a:endParaRPr lang="en-US" sz="2400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3526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Bookman Old Style" pitchFamily="18" charset="0"/>
              </a:rPr>
              <a:t>FUNDAMENTAL CONCEPTS IN</a:t>
            </a:r>
            <a:br>
              <a:rPr lang="en-US" sz="3200" dirty="0">
                <a:latin typeface="Bookman Old Style" pitchFamily="18" charset="0"/>
              </a:rPr>
            </a:br>
            <a:r>
              <a:rPr lang="en-US" sz="3200" dirty="0">
                <a:latin typeface="Bookman Old Style" pitchFamily="18" charset="0"/>
              </a:rPr>
              <a:t>ORGANIC REACTION MECHANISM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92500" lnSpcReduction="10000"/>
          </a:bodyPr>
          <a:lstStyle/>
          <a:p>
            <a:endParaRPr lang="en-US" sz="2400" dirty="0" smtClean="0">
              <a:latin typeface="Bookman Old Style" pitchFamily="18" charset="0"/>
            </a:endParaRPr>
          </a:p>
          <a:p>
            <a:r>
              <a:rPr lang="en-US" sz="2400" dirty="0" smtClean="0">
                <a:latin typeface="Bookman Old Style" pitchFamily="18" charset="0"/>
              </a:rPr>
              <a:t>In </a:t>
            </a:r>
            <a:r>
              <a:rPr lang="en-US" sz="2400" dirty="0">
                <a:latin typeface="Bookman Old Style" pitchFamily="18" charset="0"/>
              </a:rPr>
              <a:t>an organic reaction, the organic </a:t>
            </a:r>
            <a:r>
              <a:rPr lang="en-US" sz="2400" dirty="0" smtClean="0">
                <a:latin typeface="Bookman Old Style" pitchFamily="18" charset="0"/>
              </a:rPr>
              <a:t>molecule reacts </a:t>
            </a:r>
            <a:r>
              <a:rPr lang="en-US" sz="2400" dirty="0">
                <a:latin typeface="Bookman Old Style" pitchFamily="18" charset="0"/>
              </a:rPr>
              <a:t>with </a:t>
            </a:r>
            <a:r>
              <a:rPr lang="en-US" sz="2400" dirty="0" smtClean="0">
                <a:latin typeface="Bookman Old Style" pitchFamily="18" charset="0"/>
              </a:rPr>
              <a:t>an appropriate </a:t>
            </a:r>
            <a:r>
              <a:rPr lang="en-US" sz="2400" dirty="0">
                <a:latin typeface="Bookman Old Style" pitchFamily="18" charset="0"/>
              </a:rPr>
              <a:t>attacking reagent and leads to </a:t>
            </a:r>
            <a:r>
              <a:rPr lang="en-US" sz="2400" dirty="0" smtClean="0">
                <a:latin typeface="Bookman Old Style" pitchFamily="18" charset="0"/>
              </a:rPr>
              <a:t>the formation </a:t>
            </a:r>
            <a:r>
              <a:rPr lang="en-US" sz="2400" dirty="0">
                <a:latin typeface="Bookman Old Style" pitchFamily="18" charset="0"/>
              </a:rPr>
              <a:t>of one or more intermediate(s) </a:t>
            </a:r>
            <a:r>
              <a:rPr lang="en-US" sz="2400" dirty="0" smtClean="0">
                <a:latin typeface="Bookman Old Style" pitchFamily="18" charset="0"/>
              </a:rPr>
              <a:t>and finally </a:t>
            </a:r>
            <a:r>
              <a:rPr lang="en-US" sz="2400" dirty="0">
                <a:latin typeface="Bookman Old Style" pitchFamily="18" charset="0"/>
              </a:rPr>
              <a:t>product(s)</a:t>
            </a:r>
          </a:p>
          <a:p>
            <a:pPr marL="0" indent="0">
              <a:buNone/>
            </a:pPr>
            <a:r>
              <a:rPr lang="en-US" sz="2400" dirty="0" smtClean="0">
                <a:latin typeface="Bookman Old Style" pitchFamily="18" charset="0"/>
              </a:rPr>
              <a:t>   		.</a:t>
            </a:r>
          </a:p>
          <a:p>
            <a:pPr marL="0" indent="0">
              <a:buNone/>
            </a:pPr>
            <a:r>
              <a:rPr lang="en-US" sz="2400" dirty="0" smtClean="0">
                <a:latin typeface="Bookman Old Style" pitchFamily="18" charset="0"/>
              </a:rPr>
              <a:t>		                       </a:t>
            </a:r>
          </a:p>
          <a:p>
            <a:pPr marL="0" indent="0">
              <a:buNone/>
            </a:pPr>
            <a:r>
              <a:rPr lang="en-US" sz="2400" dirty="0" smtClean="0">
                <a:latin typeface="Bookman Old Style" pitchFamily="18" charset="0"/>
              </a:rPr>
              <a:t>                                                         </a:t>
            </a:r>
          </a:p>
          <a:p>
            <a:r>
              <a:rPr lang="en-US" sz="2400" dirty="0" smtClean="0">
                <a:latin typeface="Bookman Old Style" pitchFamily="18" charset="0"/>
              </a:rPr>
              <a:t>Reaction Mechanism: A </a:t>
            </a:r>
            <a:r>
              <a:rPr lang="en-US" sz="2400" dirty="0">
                <a:latin typeface="Bookman Old Style" pitchFamily="18" charset="0"/>
              </a:rPr>
              <a:t>sequential account of each </a:t>
            </a:r>
            <a:r>
              <a:rPr lang="en-US" sz="2400" dirty="0" smtClean="0">
                <a:latin typeface="Bookman Old Style" pitchFamily="18" charset="0"/>
              </a:rPr>
              <a:t>step, describing </a:t>
            </a:r>
            <a:r>
              <a:rPr lang="en-US" sz="2400" dirty="0">
                <a:latin typeface="Bookman Old Style" pitchFamily="18" charset="0"/>
              </a:rPr>
              <a:t>details of electron </a:t>
            </a:r>
            <a:r>
              <a:rPr lang="en-US" sz="2400" dirty="0" smtClean="0">
                <a:latin typeface="Bookman Old Style" pitchFamily="18" charset="0"/>
              </a:rPr>
              <a:t>movement, energetics </a:t>
            </a:r>
            <a:r>
              <a:rPr lang="en-US" sz="2400" dirty="0">
                <a:latin typeface="Bookman Old Style" pitchFamily="18" charset="0"/>
              </a:rPr>
              <a:t>during bond cleavage and </a:t>
            </a:r>
            <a:r>
              <a:rPr lang="en-US" sz="2400" dirty="0" smtClean="0">
                <a:latin typeface="Bookman Old Style" pitchFamily="18" charset="0"/>
              </a:rPr>
              <a:t>bond formation, </a:t>
            </a:r>
            <a:r>
              <a:rPr lang="en-US" sz="2400" dirty="0">
                <a:latin typeface="Bookman Old Style" pitchFamily="18" charset="0"/>
              </a:rPr>
              <a:t>and the rates of </a:t>
            </a:r>
            <a:r>
              <a:rPr lang="en-US" sz="2400" dirty="0" smtClean="0">
                <a:latin typeface="Bookman Old Style" pitchFamily="18" charset="0"/>
              </a:rPr>
              <a:t>transformation of </a:t>
            </a:r>
            <a:r>
              <a:rPr lang="en-US" sz="2400" dirty="0">
                <a:latin typeface="Bookman Old Style" pitchFamily="18" charset="0"/>
              </a:rPr>
              <a:t>reactants into products (</a:t>
            </a:r>
            <a:r>
              <a:rPr lang="en-US" sz="2400" dirty="0" smtClean="0">
                <a:latin typeface="Bookman Old Style" pitchFamily="18" charset="0"/>
              </a:rPr>
              <a:t>kinetics).</a:t>
            </a:r>
            <a:endParaRPr lang="en-US" sz="2400" dirty="0">
              <a:latin typeface="Bookman Old Style" pitchFamily="18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276600" y="3352800"/>
            <a:ext cx="576064" cy="146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6096000" y="3352800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Elbow Connector 10"/>
          <p:cNvCxnSpPr/>
          <p:nvPr/>
        </p:nvCxnSpPr>
        <p:spPr>
          <a:xfrm>
            <a:off x="5076056" y="3501008"/>
            <a:ext cx="936104" cy="792088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57200" y="3200400"/>
            <a:ext cx="266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Bookman Old Style" pitchFamily="18" charset="0"/>
              </a:rPr>
              <a:t>ORGANIC  MOLECULE</a:t>
            </a:r>
          </a:p>
          <a:p>
            <a:r>
              <a:rPr lang="en-US" sz="1600" dirty="0" smtClean="0">
                <a:latin typeface="Bookman Old Style" pitchFamily="18" charset="0"/>
              </a:rPr>
              <a:t>     (SUBSTRATE)</a:t>
            </a:r>
            <a:endParaRPr lang="en-US" sz="1600" dirty="0">
              <a:latin typeface="Bookman Old Style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86200" y="32004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ookman Old Style" pitchFamily="18" charset="0"/>
              </a:rPr>
              <a:t>INTERMEDIATE</a:t>
            </a:r>
            <a:endParaRPr lang="en-US" dirty="0">
              <a:latin typeface="Bookman Old Style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05600" y="31242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ookman Old Style" pitchFamily="18" charset="0"/>
              </a:rPr>
              <a:t>PRODUCT</a:t>
            </a:r>
            <a:endParaRPr lang="en-US" dirty="0">
              <a:latin typeface="Bookman Old Style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96000" y="40386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ookman Old Style" pitchFamily="18" charset="0"/>
              </a:rPr>
              <a:t>BY PRODUCT</a:t>
            </a:r>
            <a:endParaRPr lang="en-US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58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latin typeface="Bookman Old Style" pitchFamily="18" charset="0"/>
              </a:rPr>
              <a:t>ELECTRON MOVEMENT IN ORGANIC REACTIONS</a:t>
            </a:r>
            <a:endParaRPr lang="en-US" sz="3600" dirty="0"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28467"/>
            <a:ext cx="8229600" cy="506916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latin typeface="Bookman Old Style" pitchFamily="18" charset="0"/>
              </a:rPr>
              <a:t>E</a:t>
            </a:r>
            <a:r>
              <a:rPr lang="en-US" sz="2400" dirty="0" smtClean="0">
                <a:latin typeface="Bookman Old Style" pitchFamily="18" charset="0"/>
              </a:rPr>
              <a:t>lectron movement in organic reactions takes place as shown below:</a:t>
            </a:r>
          </a:p>
          <a:p>
            <a:pPr marL="0" indent="0">
              <a:buNone/>
            </a:pPr>
            <a:endParaRPr lang="en-US" dirty="0">
              <a:latin typeface="Bookman Old Style" pitchFamily="18" charset="0"/>
            </a:endParaRPr>
          </a:p>
        </p:txBody>
      </p:sp>
      <p:pic>
        <p:nvPicPr>
          <p:cNvPr id="138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882" y="2204864"/>
            <a:ext cx="5910868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3695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38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38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352928" cy="1512168"/>
          </a:xfrm>
        </p:spPr>
        <p:txBody>
          <a:bodyPr/>
          <a:lstStyle/>
          <a:p>
            <a:r>
              <a:rPr lang="en-US" sz="3600" dirty="0" smtClean="0">
                <a:latin typeface="Bookman Old Style" pitchFamily="18" charset="0"/>
              </a:rPr>
              <a:t>ELECTRON DISPLACEMENT EFFECTS IN COVALENT BONDS</a:t>
            </a:r>
            <a:endParaRPr lang="en-US" sz="3600" dirty="0"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184576"/>
          </a:xfrm>
        </p:spPr>
        <p:txBody>
          <a:bodyPr>
            <a:normAutofit lnSpcReduction="10000"/>
          </a:bodyPr>
          <a:lstStyle/>
          <a:p>
            <a:r>
              <a:rPr lang="en-US" sz="2400" dirty="0">
                <a:latin typeface="Bookman Old Style" pitchFamily="18" charset="0"/>
              </a:rPr>
              <a:t>The electron displacement in an </a:t>
            </a:r>
            <a:r>
              <a:rPr lang="en-US" sz="2400" dirty="0" smtClean="0">
                <a:latin typeface="Bookman Old Style" pitchFamily="18" charset="0"/>
              </a:rPr>
              <a:t>organic molecule </a:t>
            </a:r>
            <a:r>
              <a:rPr lang="en-US" sz="2400" dirty="0">
                <a:latin typeface="Bookman Old Style" pitchFamily="18" charset="0"/>
              </a:rPr>
              <a:t>may take place either in the </a:t>
            </a:r>
            <a:r>
              <a:rPr lang="en-US" sz="2400" dirty="0" smtClean="0">
                <a:latin typeface="Bookman Old Style" pitchFamily="18" charset="0"/>
              </a:rPr>
              <a:t>ground state </a:t>
            </a:r>
            <a:r>
              <a:rPr lang="en-US" sz="2400" dirty="0">
                <a:latin typeface="Bookman Old Style" pitchFamily="18" charset="0"/>
              </a:rPr>
              <a:t>under the influence of an atom or </a:t>
            </a:r>
            <a:r>
              <a:rPr lang="en-US" sz="2400" dirty="0" smtClean="0">
                <a:latin typeface="Bookman Old Style" pitchFamily="18" charset="0"/>
              </a:rPr>
              <a:t>a substituent </a:t>
            </a:r>
            <a:r>
              <a:rPr lang="en-US" sz="2400" dirty="0">
                <a:latin typeface="Bookman Old Style" pitchFamily="18" charset="0"/>
              </a:rPr>
              <a:t>group or in the presence of </a:t>
            </a:r>
            <a:r>
              <a:rPr lang="en-US" sz="2400" dirty="0" smtClean="0">
                <a:latin typeface="Bookman Old Style" pitchFamily="18" charset="0"/>
              </a:rPr>
              <a:t>an appropriate </a:t>
            </a:r>
            <a:r>
              <a:rPr lang="en-US" sz="2400" dirty="0">
                <a:latin typeface="Bookman Old Style" pitchFamily="18" charset="0"/>
              </a:rPr>
              <a:t>attacking reagent. </a:t>
            </a:r>
            <a:endParaRPr lang="en-US" sz="2400" dirty="0" smtClean="0">
              <a:latin typeface="Bookman Old Style" pitchFamily="18" charset="0"/>
            </a:endParaRPr>
          </a:p>
          <a:p>
            <a:r>
              <a:rPr lang="en-US" sz="2400" dirty="0" smtClean="0">
                <a:latin typeface="Bookman Old Style" pitchFamily="18" charset="0"/>
              </a:rPr>
              <a:t>The electron displacements </a:t>
            </a:r>
            <a:r>
              <a:rPr lang="en-US" sz="2400" dirty="0">
                <a:latin typeface="Bookman Old Style" pitchFamily="18" charset="0"/>
              </a:rPr>
              <a:t>due to the influence </a:t>
            </a:r>
            <a:r>
              <a:rPr lang="en-US" sz="2400" dirty="0" smtClean="0">
                <a:latin typeface="Bookman Old Style" pitchFamily="18" charset="0"/>
              </a:rPr>
              <a:t>of an </a:t>
            </a:r>
            <a:r>
              <a:rPr lang="en-US" sz="2400" dirty="0">
                <a:latin typeface="Bookman Old Style" pitchFamily="18" charset="0"/>
              </a:rPr>
              <a:t>atom or a substituent group present </a:t>
            </a:r>
            <a:r>
              <a:rPr lang="en-US" sz="2400" dirty="0" smtClean="0">
                <a:latin typeface="Bookman Old Style" pitchFamily="18" charset="0"/>
              </a:rPr>
              <a:t>in the </a:t>
            </a:r>
            <a:r>
              <a:rPr lang="en-US" sz="2400" dirty="0">
                <a:latin typeface="Bookman Old Style" pitchFamily="18" charset="0"/>
              </a:rPr>
              <a:t>molecule cause permanent </a:t>
            </a:r>
            <a:r>
              <a:rPr lang="en-US" sz="2400" dirty="0" smtClean="0">
                <a:latin typeface="Bookman Old Style" pitchFamily="18" charset="0"/>
              </a:rPr>
              <a:t>polarization of </a:t>
            </a:r>
            <a:r>
              <a:rPr lang="en-US" sz="2400" dirty="0">
                <a:latin typeface="Bookman Old Style" pitchFamily="18" charset="0"/>
              </a:rPr>
              <a:t>the bond. </a:t>
            </a:r>
            <a:endParaRPr lang="en-US" sz="2400" dirty="0" smtClean="0">
              <a:latin typeface="Bookman Old Style" pitchFamily="18" charset="0"/>
            </a:endParaRPr>
          </a:p>
          <a:p>
            <a:r>
              <a:rPr lang="en-US" sz="2400" dirty="0" smtClean="0">
                <a:latin typeface="Monotype Corsiva" pitchFamily="66" charset="0"/>
              </a:rPr>
              <a:t>Permanent Electron Displacement effects are seen in </a:t>
            </a:r>
            <a:r>
              <a:rPr lang="en-US" sz="2400" u="sng" dirty="0" smtClean="0">
                <a:latin typeface="Monotype Corsiva" pitchFamily="66" charset="0"/>
              </a:rPr>
              <a:t>Inductive Effect, Resonance Effect.</a:t>
            </a:r>
          </a:p>
          <a:p>
            <a:r>
              <a:rPr lang="en-US" sz="2400" dirty="0" smtClean="0">
                <a:latin typeface="Monotype Corsiva" pitchFamily="66" charset="0"/>
              </a:rPr>
              <a:t>Temporary  </a:t>
            </a:r>
            <a:r>
              <a:rPr lang="en-US" sz="2400" dirty="0">
                <a:latin typeface="Monotype Corsiva" pitchFamily="66" charset="0"/>
              </a:rPr>
              <a:t>Electron Displacement effects are seen in </a:t>
            </a:r>
            <a:r>
              <a:rPr lang="en-US" sz="2400" u="sng" dirty="0" smtClean="0">
                <a:latin typeface="Monotype Corsiva" pitchFamily="66" charset="0"/>
              </a:rPr>
              <a:t>Electromeric Effect.</a:t>
            </a:r>
            <a:endParaRPr lang="en-US" sz="2400" u="sng" dirty="0">
              <a:latin typeface="Monotype Corsiva" pitchFamily="66" charset="0"/>
            </a:endParaRPr>
          </a:p>
          <a:p>
            <a:endParaRPr lang="en-US" sz="2400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2116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323850" y="3068638"/>
            <a:ext cx="8496300" cy="360045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graphicFrame>
        <p:nvGraphicFramePr>
          <p:cNvPr id="2079" name="Object 31"/>
          <p:cNvGraphicFramePr>
            <a:graphicFrameLocks noChangeAspect="1"/>
          </p:cNvGraphicFramePr>
          <p:nvPr/>
        </p:nvGraphicFramePr>
        <p:xfrm>
          <a:off x="4932363" y="5229225"/>
          <a:ext cx="2879725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5" name="CS ChemDraw Drawing" r:id="rId3" imgW="2230120" imgH="767080" progId="">
                  <p:embed/>
                </p:oleObj>
              </mc:Choice>
              <mc:Fallback>
                <p:oleObj name="CS ChemDraw Drawing" r:id="rId3" imgW="2230120" imgH="767080" progId="">
                  <p:embed/>
                  <p:pic>
                    <p:nvPicPr>
                      <p:cNvPr id="0" name="Picture 3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363" y="5229225"/>
                        <a:ext cx="2879725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80" name="AutoShape 32"/>
          <p:cNvSpPr>
            <a:spLocks noChangeArrowheads="1"/>
          </p:cNvSpPr>
          <p:nvPr/>
        </p:nvSpPr>
        <p:spPr bwMode="auto">
          <a:xfrm>
            <a:off x="7164388" y="5876925"/>
            <a:ext cx="360362" cy="360363"/>
          </a:xfrm>
          <a:prstGeom prst="rightArrow">
            <a:avLst>
              <a:gd name="adj1" fmla="val 50000"/>
              <a:gd name="adj2" fmla="val 25000"/>
            </a:avLst>
          </a:prstGeom>
          <a:gradFill rotWithShape="1">
            <a:gsLst>
              <a:gs pos="0">
                <a:srgbClr val="E65234">
                  <a:alpha val="50000"/>
                </a:srgbClr>
              </a:gs>
              <a:gs pos="100000">
                <a:srgbClr val="E65234">
                  <a:gamma/>
                  <a:shade val="46275"/>
                  <a:invGamma/>
                  <a:alpha val="50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81" name="AutoShape 33"/>
          <p:cNvSpPr>
            <a:spLocks noChangeArrowheads="1"/>
          </p:cNvSpPr>
          <p:nvPr/>
        </p:nvSpPr>
        <p:spPr bwMode="auto">
          <a:xfrm>
            <a:off x="6300788" y="5949950"/>
            <a:ext cx="360362" cy="215900"/>
          </a:xfrm>
          <a:prstGeom prst="rightArrow">
            <a:avLst>
              <a:gd name="adj1" fmla="val 50000"/>
              <a:gd name="adj2" fmla="val 41728"/>
            </a:avLst>
          </a:prstGeom>
          <a:gradFill rotWithShape="1">
            <a:gsLst>
              <a:gs pos="0">
                <a:srgbClr val="E65234">
                  <a:alpha val="50000"/>
                </a:srgbClr>
              </a:gs>
              <a:gs pos="100000">
                <a:srgbClr val="E65234">
                  <a:gamma/>
                  <a:shade val="46275"/>
                  <a:invGamma/>
                  <a:alpha val="50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82" name="AutoShape 34"/>
          <p:cNvSpPr>
            <a:spLocks noChangeArrowheads="1"/>
          </p:cNvSpPr>
          <p:nvPr/>
        </p:nvSpPr>
        <p:spPr bwMode="auto">
          <a:xfrm>
            <a:off x="5435600" y="5949950"/>
            <a:ext cx="360363" cy="144463"/>
          </a:xfrm>
          <a:prstGeom prst="rightArrow">
            <a:avLst>
              <a:gd name="adj1" fmla="val 50000"/>
              <a:gd name="adj2" fmla="val 62363"/>
            </a:avLst>
          </a:prstGeom>
          <a:gradFill rotWithShape="1">
            <a:gsLst>
              <a:gs pos="0">
                <a:srgbClr val="E65234">
                  <a:alpha val="50000"/>
                </a:srgbClr>
              </a:gs>
              <a:gs pos="100000">
                <a:srgbClr val="E65234">
                  <a:gamma/>
                  <a:shade val="46275"/>
                  <a:invGamma/>
                  <a:alpha val="50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83" name="AutoShape 35"/>
          <p:cNvSpPr>
            <a:spLocks noChangeArrowheads="1"/>
          </p:cNvSpPr>
          <p:nvPr/>
        </p:nvSpPr>
        <p:spPr bwMode="auto">
          <a:xfrm rot="5400000">
            <a:off x="5903913" y="5624513"/>
            <a:ext cx="360362" cy="144462"/>
          </a:xfrm>
          <a:prstGeom prst="rightArrow">
            <a:avLst>
              <a:gd name="adj1" fmla="val 50000"/>
              <a:gd name="adj2" fmla="val 62363"/>
            </a:avLst>
          </a:prstGeom>
          <a:gradFill rotWithShape="1">
            <a:gsLst>
              <a:gs pos="0">
                <a:srgbClr val="E65234">
                  <a:alpha val="50000"/>
                </a:srgbClr>
              </a:gs>
              <a:gs pos="100000">
                <a:srgbClr val="E65234">
                  <a:gamma/>
                  <a:shade val="46275"/>
                  <a:invGamma/>
                  <a:alpha val="50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2110" name="Group 62"/>
          <p:cNvGrpSpPr>
            <a:grpSpLocks/>
          </p:cNvGrpSpPr>
          <p:nvPr/>
        </p:nvGrpSpPr>
        <p:grpSpPr bwMode="auto">
          <a:xfrm>
            <a:off x="685800" y="3141663"/>
            <a:ext cx="4316413" cy="2046287"/>
            <a:chOff x="432" y="1979"/>
            <a:chExt cx="2719" cy="1289"/>
          </a:xfrm>
        </p:grpSpPr>
        <p:graphicFrame>
          <p:nvGraphicFramePr>
            <p:cNvPr id="2063" name="Object 15"/>
            <p:cNvGraphicFramePr>
              <a:graphicFrameLocks noChangeAspect="1"/>
            </p:cNvGraphicFramePr>
            <p:nvPr/>
          </p:nvGraphicFramePr>
          <p:xfrm>
            <a:off x="1338" y="2321"/>
            <a:ext cx="1813" cy="8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06" name="CS ChemDraw Drawing" r:id="rId5" imgW="2013821" imgH="631517" progId="">
                    <p:embed/>
                  </p:oleObj>
                </mc:Choice>
                <mc:Fallback>
                  <p:oleObj name="CS ChemDraw Drawing" r:id="rId5" imgW="2013821" imgH="631517" progId="">
                    <p:embed/>
                    <p:pic>
                      <p:nvPicPr>
                        <p:cNvPr id="0" name="Picture 35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38" y="2321"/>
                          <a:ext cx="1813" cy="8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64" name="Object 16"/>
            <p:cNvGraphicFramePr>
              <a:graphicFrameLocks noChangeAspect="1"/>
            </p:cNvGraphicFramePr>
            <p:nvPr/>
          </p:nvGraphicFramePr>
          <p:xfrm>
            <a:off x="2835" y="2296"/>
            <a:ext cx="225" cy="2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07" name="CS ChemDraw Drawing" r:id="rId7" imgW="284480" imgH="284480" progId="">
                    <p:embed/>
                  </p:oleObj>
                </mc:Choice>
                <mc:Fallback>
                  <p:oleObj name="CS ChemDraw Drawing" r:id="rId7" imgW="284480" imgH="284480" progId="">
                    <p:embed/>
                    <p:pic>
                      <p:nvPicPr>
                        <p:cNvPr id="0" name="Picture 35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35" y="2296"/>
                          <a:ext cx="225" cy="2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7" name="Object 9"/>
            <p:cNvGraphicFramePr>
              <a:graphicFrameLocks noChangeAspect="1"/>
            </p:cNvGraphicFramePr>
            <p:nvPr/>
          </p:nvGraphicFramePr>
          <p:xfrm>
            <a:off x="802" y="2339"/>
            <a:ext cx="498" cy="6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08" name="CS ChemDraw Drawing" r:id="rId9" imgW="543560" imgH="670560" progId="">
                    <p:embed/>
                  </p:oleObj>
                </mc:Choice>
                <mc:Fallback>
                  <p:oleObj name="CS ChemDraw Drawing" r:id="rId9" imgW="543560" imgH="670560" progId="">
                    <p:embed/>
                    <p:pic>
                      <p:nvPicPr>
                        <p:cNvPr id="0" name="Picture 35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2" y="2339"/>
                          <a:ext cx="498" cy="61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8" name="Object 10"/>
            <p:cNvGraphicFramePr>
              <a:graphicFrameLocks noChangeAspect="1"/>
            </p:cNvGraphicFramePr>
            <p:nvPr/>
          </p:nvGraphicFramePr>
          <p:xfrm>
            <a:off x="2527" y="2501"/>
            <a:ext cx="497" cy="6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09" name="CS ChemDraw Drawing" r:id="rId11" imgW="543560" imgH="668020" progId="">
                    <p:embed/>
                  </p:oleObj>
                </mc:Choice>
                <mc:Fallback>
                  <p:oleObj name="CS ChemDraw Drawing" r:id="rId11" imgW="543560" imgH="668020" progId="">
                    <p:embed/>
                    <p:pic>
                      <p:nvPicPr>
                        <p:cNvPr id="0" name="Picture 35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27" y="2501"/>
                          <a:ext cx="497" cy="6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60" name="Object 12"/>
            <p:cNvGraphicFramePr>
              <a:graphicFrameLocks noChangeAspect="1"/>
            </p:cNvGraphicFramePr>
            <p:nvPr/>
          </p:nvGraphicFramePr>
          <p:xfrm>
            <a:off x="432" y="2424"/>
            <a:ext cx="1050" cy="8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10" name="CS ChemDraw Drawing" r:id="rId13" imgW="1051560" imgH="845820" progId="">
                    <p:embed/>
                  </p:oleObj>
                </mc:Choice>
                <mc:Fallback>
                  <p:oleObj name="CS ChemDraw Drawing" r:id="rId13" imgW="1051560" imgH="845820" progId="">
                    <p:embed/>
                    <p:pic>
                      <p:nvPicPr>
                        <p:cNvPr id="0" name="Picture 35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2" y="2424"/>
                          <a:ext cx="1050" cy="8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61" name="Object 13"/>
            <p:cNvGraphicFramePr>
              <a:graphicFrameLocks noChangeAspect="1"/>
            </p:cNvGraphicFramePr>
            <p:nvPr/>
          </p:nvGraphicFramePr>
          <p:xfrm>
            <a:off x="1113" y="2842"/>
            <a:ext cx="225" cy="2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11" name="CS ChemDraw Drawing" r:id="rId15" imgW="284480" imgH="284480" progId="">
                    <p:embed/>
                  </p:oleObj>
                </mc:Choice>
                <mc:Fallback>
                  <p:oleObj name="CS ChemDraw Drawing" r:id="rId15" imgW="284480" imgH="284480" progId="">
                    <p:embed/>
                    <p:pic>
                      <p:nvPicPr>
                        <p:cNvPr id="0" name="Picture 35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13" y="2842"/>
                          <a:ext cx="225" cy="2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84" name="Text Box 36"/>
            <p:cNvSpPr txBox="1">
              <a:spLocks noChangeArrowheads="1"/>
            </p:cNvSpPr>
            <p:nvPr/>
          </p:nvSpPr>
          <p:spPr bwMode="auto">
            <a:xfrm>
              <a:off x="657" y="1979"/>
              <a:ext cx="11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2085" name="Text Box 37"/>
          <p:cNvSpPr txBox="1">
            <a:spLocks noChangeArrowheads="1"/>
          </p:cNvSpPr>
          <p:nvPr/>
        </p:nvSpPr>
        <p:spPr bwMode="auto">
          <a:xfrm>
            <a:off x="5076825" y="5589588"/>
            <a:ext cx="503238" cy="336550"/>
          </a:xfrm>
          <a:prstGeom prst="rect">
            <a:avLst/>
          </a:prstGeom>
          <a:solidFill>
            <a:srgbClr val="7268E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1600" b="1" dirty="0">
                <a:latin typeface="Symbol" pitchFamily="18" charset="2"/>
              </a:rPr>
              <a:t>d</a:t>
            </a:r>
            <a:r>
              <a:rPr lang="en-GB" sz="1600" b="1" dirty="0"/>
              <a:t>+</a:t>
            </a:r>
          </a:p>
        </p:txBody>
      </p:sp>
      <p:sp>
        <p:nvSpPr>
          <p:cNvPr id="2086" name="Text Box 38"/>
          <p:cNvSpPr txBox="1">
            <a:spLocks noChangeArrowheads="1"/>
          </p:cNvSpPr>
          <p:nvPr/>
        </p:nvSpPr>
        <p:spPr bwMode="auto">
          <a:xfrm>
            <a:off x="5867400" y="4941888"/>
            <a:ext cx="503238" cy="336550"/>
          </a:xfrm>
          <a:prstGeom prst="rect">
            <a:avLst/>
          </a:prstGeom>
          <a:solidFill>
            <a:srgbClr val="7268E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1600" b="1" dirty="0">
                <a:latin typeface="Symbol" pitchFamily="18" charset="2"/>
              </a:rPr>
              <a:t>d</a:t>
            </a:r>
            <a:r>
              <a:rPr lang="en-GB" sz="1600" b="1" dirty="0"/>
              <a:t>+</a:t>
            </a:r>
          </a:p>
        </p:txBody>
      </p:sp>
      <p:sp>
        <p:nvSpPr>
          <p:cNvPr id="2087" name="Text Box 39"/>
          <p:cNvSpPr txBox="1">
            <a:spLocks noChangeArrowheads="1"/>
          </p:cNvSpPr>
          <p:nvPr/>
        </p:nvSpPr>
        <p:spPr bwMode="auto">
          <a:xfrm>
            <a:off x="5867400" y="6188075"/>
            <a:ext cx="503238" cy="366713"/>
          </a:xfrm>
          <a:prstGeom prst="rect">
            <a:avLst/>
          </a:prstGeom>
          <a:solidFill>
            <a:srgbClr val="7268E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b="1" dirty="0">
                <a:latin typeface="Symbol" pitchFamily="18" charset="2"/>
              </a:rPr>
              <a:t>d</a:t>
            </a:r>
            <a:r>
              <a:rPr lang="en-GB" b="1" dirty="0"/>
              <a:t>+</a:t>
            </a:r>
          </a:p>
        </p:txBody>
      </p:sp>
      <p:sp>
        <p:nvSpPr>
          <p:cNvPr id="2088" name="Text Box 40"/>
          <p:cNvSpPr txBox="1">
            <a:spLocks noChangeArrowheads="1"/>
          </p:cNvSpPr>
          <p:nvPr/>
        </p:nvSpPr>
        <p:spPr bwMode="auto">
          <a:xfrm>
            <a:off x="6732588" y="5516563"/>
            <a:ext cx="503237" cy="396875"/>
          </a:xfrm>
          <a:prstGeom prst="rect">
            <a:avLst/>
          </a:prstGeom>
          <a:solidFill>
            <a:srgbClr val="7268E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2000" b="1" dirty="0">
                <a:latin typeface="Symbol" pitchFamily="18" charset="2"/>
              </a:rPr>
              <a:t>d</a:t>
            </a:r>
            <a:r>
              <a:rPr lang="en-GB" sz="2000" b="1" dirty="0"/>
              <a:t>+</a:t>
            </a:r>
          </a:p>
        </p:txBody>
      </p:sp>
      <p:sp>
        <p:nvSpPr>
          <p:cNvPr id="2089" name="Text Box 41"/>
          <p:cNvSpPr txBox="1">
            <a:spLocks noChangeArrowheads="1"/>
          </p:cNvSpPr>
          <p:nvPr/>
        </p:nvSpPr>
        <p:spPr bwMode="auto">
          <a:xfrm>
            <a:off x="7812088" y="5876925"/>
            <a:ext cx="503237" cy="457200"/>
          </a:xfrm>
          <a:prstGeom prst="rect">
            <a:avLst/>
          </a:prstGeom>
          <a:solidFill>
            <a:srgbClr val="E652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2400" b="1" dirty="0">
                <a:latin typeface="Symbol" pitchFamily="18" charset="2"/>
              </a:rPr>
              <a:t>d</a:t>
            </a:r>
            <a:r>
              <a:rPr lang="en-GB" sz="2400" b="1" dirty="0"/>
              <a:t>-</a:t>
            </a:r>
          </a:p>
        </p:txBody>
      </p:sp>
      <p:sp>
        <p:nvSpPr>
          <p:cNvPr id="22" name="Text Box 4"/>
          <p:cNvSpPr txBox="1">
            <a:spLocks noChangeArrowheads="1"/>
          </p:cNvSpPr>
          <p:nvPr/>
        </p:nvSpPr>
        <p:spPr bwMode="auto">
          <a:xfrm>
            <a:off x="683568" y="376139"/>
            <a:ext cx="7776863" cy="1877437"/>
          </a:xfrm>
          <a:prstGeom prst="rect">
            <a:avLst/>
          </a:prstGeom>
          <a:gradFill rotWithShape="1">
            <a:gsLst>
              <a:gs pos="0">
                <a:srgbClr val="E1F834"/>
              </a:gs>
              <a:gs pos="100000">
                <a:schemeClr val="accent1"/>
              </a:gs>
            </a:gsLst>
            <a:lin ang="5400000" scaled="1"/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/>
            <a:endParaRPr lang="en-GB" sz="4000" b="1" dirty="0" smtClean="0"/>
          </a:p>
          <a:p>
            <a:pPr algn="ctr"/>
            <a:r>
              <a:rPr lang="en-GB" sz="3600" b="1" spc="800" dirty="0" smtClean="0">
                <a:latin typeface="Bookman Old Style" pitchFamily="18" charset="0"/>
              </a:rPr>
              <a:t>INDUCTIVE EFFECTS</a:t>
            </a:r>
          </a:p>
          <a:p>
            <a:pPr algn="ctr"/>
            <a:endParaRPr lang="en-GB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3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9104" name="Group 80"/>
          <p:cNvGraphicFramePr>
            <a:graphicFrameLocks noGrp="1"/>
          </p:cNvGraphicFramePr>
          <p:nvPr>
            <p:ph/>
          </p:nvPr>
        </p:nvGraphicFramePr>
        <p:xfrm>
          <a:off x="971550" y="1570038"/>
          <a:ext cx="6778625" cy="5099052"/>
        </p:xfrm>
        <a:graphic>
          <a:graphicData uri="http://schemas.openxmlformats.org/drawingml/2006/table">
            <a:tbl>
              <a:tblPr/>
              <a:tblGrid>
                <a:gridCol w="1355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5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5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5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57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74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2FC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268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F83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F83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F8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4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A7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2FC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2FC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2FC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F8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4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A7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A7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A7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A7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F8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74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A7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A7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A7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A7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52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9091" name="Text Box 67"/>
          <p:cNvSpPr txBox="1">
            <a:spLocks noChangeArrowheads="1"/>
          </p:cNvSpPr>
          <p:nvPr/>
        </p:nvSpPr>
        <p:spPr bwMode="auto">
          <a:xfrm>
            <a:off x="106363" y="123825"/>
            <a:ext cx="3960812" cy="485775"/>
          </a:xfrm>
          <a:prstGeom prst="rect">
            <a:avLst/>
          </a:prstGeom>
          <a:gradFill rotWithShape="0">
            <a:gsLst>
              <a:gs pos="0">
                <a:srgbClr val="FFF638"/>
              </a:gs>
              <a:gs pos="100000">
                <a:srgbClr val="A6FFD1"/>
              </a:gs>
            </a:gsLst>
            <a:lin ang="5400000" scaled="1"/>
          </a:gra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 eaLnBrk="0" hangingPunct="0"/>
            <a:r>
              <a:rPr lang="en-GB" sz="2400" b="1" dirty="0">
                <a:latin typeface="Helvetica" pitchFamily="34" charset="0"/>
              </a:rPr>
              <a:t>Electronegativity Values</a:t>
            </a:r>
          </a:p>
        </p:txBody>
      </p:sp>
      <p:sp>
        <p:nvSpPr>
          <p:cNvPr id="129105" name="AutoShape 81"/>
          <p:cNvSpPr>
            <a:spLocks noChangeArrowheads="1"/>
          </p:cNvSpPr>
          <p:nvPr/>
        </p:nvSpPr>
        <p:spPr bwMode="auto">
          <a:xfrm>
            <a:off x="971550" y="981075"/>
            <a:ext cx="6696075" cy="287338"/>
          </a:xfrm>
          <a:prstGeom prst="rightArrow">
            <a:avLst>
              <a:gd name="adj1" fmla="val 50000"/>
              <a:gd name="adj2" fmla="val 58259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9106" name="AutoShape 82"/>
          <p:cNvSpPr>
            <a:spLocks noChangeArrowheads="1"/>
          </p:cNvSpPr>
          <p:nvPr/>
        </p:nvSpPr>
        <p:spPr bwMode="auto">
          <a:xfrm>
            <a:off x="8027988" y="1557338"/>
            <a:ext cx="431800" cy="5111750"/>
          </a:xfrm>
          <a:prstGeom prst="upArrow">
            <a:avLst>
              <a:gd name="adj1" fmla="val 50000"/>
              <a:gd name="adj2" fmla="val 29595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29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129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129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3000"/>
                                        <p:tgtEl>
                                          <p:spTgt spid="129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3000"/>
                                        <p:tgtEl>
                                          <p:spTgt spid="129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91" grpId="0" animBg="1"/>
      <p:bldP spid="129105" grpId="0" animBg="1"/>
      <p:bldP spid="12910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pc="1000" dirty="0" smtClean="0">
                <a:latin typeface="Bookman Old Style" pitchFamily="18" charset="0"/>
              </a:rPr>
              <a:t>INDUCTIVE EFFECT</a:t>
            </a:r>
            <a:endParaRPr lang="en-US" sz="4000" spc="1000" dirty="0"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latin typeface="Bookman Old Style" pitchFamily="18" charset="0"/>
              </a:rPr>
              <a:t>Inductive effect may be defined as the </a:t>
            </a:r>
            <a:r>
              <a:rPr lang="en-US" sz="2400" dirty="0">
                <a:latin typeface="Monotype Corsiva" pitchFamily="66" charset="0"/>
              </a:rPr>
              <a:t>permanent displacement of electrons </a:t>
            </a:r>
            <a:r>
              <a:rPr lang="en-US" sz="2400" dirty="0" smtClean="0">
                <a:latin typeface="Monotype Corsiva" pitchFamily="66" charset="0"/>
              </a:rPr>
              <a:t>forming a </a:t>
            </a:r>
            <a:r>
              <a:rPr lang="en-US" sz="2400" dirty="0">
                <a:latin typeface="Monotype Corsiva" pitchFamily="66" charset="0"/>
              </a:rPr>
              <a:t>covalent bond towards the more electronegative element or group</a:t>
            </a:r>
            <a:r>
              <a:rPr lang="en-US" sz="2000" b="1" dirty="0">
                <a:latin typeface="Bookman Old Style" pitchFamily="18" charset="0"/>
              </a:rPr>
              <a:t>.</a:t>
            </a:r>
          </a:p>
          <a:p>
            <a:r>
              <a:rPr lang="en-US" sz="2000" dirty="0">
                <a:latin typeface="Bookman Old Style" pitchFamily="18" charset="0"/>
              </a:rPr>
              <a:t>The inductive effect is represented by the symbol, the </a:t>
            </a:r>
            <a:r>
              <a:rPr lang="en-US" sz="2800" dirty="0">
                <a:latin typeface="Monotype Corsiva" pitchFamily="66" charset="0"/>
              </a:rPr>
              <a:t>arrow</a:t>
            </a:r>
            <a:r>
              <a:rPr lang="en-US" sz="2000" dirty="0">
                <a:latin typeface="Bookman Old Style" pitchFamily="18" charset="0"/>
              </a:rPr>
              <a:t> pointing towards the more </a:t>
            </a:r>
            <a:r>
              <a:rPr lang="en-US" sz="2000" dirty="0" smtClean="0">
                <a:latin typeface="Bookman Old Style" pitchFamily="18" charset="0"/>
              </a:rPr>
              <a:t>electronegative element </a:t>
            </a:r>
            <a:r>
              <a:rPr lang="en-US" sz="2000" dirty="0">
                <a:latin typeface="Bookman Old Style" pitchFamily="18" charset="0"/>
              </a:rPr>
              <a:t>or group of elements. </a:t>
            </a:r>
            <a:endParaRPr lang="en-US" sz="2000" dirty="0" smtClean="0">
              <a:latin typeface="Bookman Old Style" pitchFamily="18" charset="0"/>
            </a:endParaRPr>
          </a:p>
          <a:p>
            <a:endParaRPr lang="en-US" sz="2000" dirty="0">
              <a:latin typeface="Bookman Old Style" pitchFamily="18" charset="0"/>
            </a:endParaRPr>
          </a:p>
        </p:txBody>
      </p:sp>
      <p:pic>
        <p:nvPicPr>
          <p:cNvPr id="112642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509120"/>
            <a:ext cx="6912768" cy="864096"/>
          </a:xfrm>
          <a:prstGeom prst="rect">
            <a:avLst/>
          </a:prstGeom>
          <a:pattFill prst="pct5">
            <a:fgClr>
              <a:srgbClr val="FFFF00"/>
            </a:fgClr>
            <a:bgClr>
              <a:srgbClr val="92D050"/>
            </a:bgClr>
          </a:pattFill>
          <a:ln w="9525">
            <a:solidFill>
              <a:srgbClr val="C00000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263140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000"/>
                                        <p:tgtEl>
                                          <p:spTgt spid="112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1000" dirty="0">
                <a:latin typeface="Bookman Old Style" pitchFamily="18" charset="0"/>
              </a:rPr>
              <a:t>INDUCTIVE EFFECT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latin typeface="Bookman Old Style" pitchFamily="18" charset="0"/>
              </a:rPr>
              <a:t>In case </a:t>
            </a:r>
            <a:r>
              <a:rPr lang="en-US" sz="2400" dirty="0">
                <a:latin typeface="Bookman Old Style" pitchFamily="18" charset="0"/>
              </a:rPr>
              <a:t>of </a:t>
            </a:r>
            <a:r>
              <a:rPr lang="en-US" sz="2400" dirty="0" smtClean="0">
                <a:latin typeface="Bookman Old Style" pitchFamily="18" charset="0"/>
              </a:rPr>
              <a:t>1-Chloro Butane inductive </a:t>
            </a:r>
            <a:r>
              <a:rPr lang="en-US" sz="2400" dirty="0">
                <a:latin typeface="Bookman Old Style" pitchFamily="18" charset="0"/>
              </a:rPr>
              <a:t>effect may be represented as below. </a:t>
            </a:r>
          </a:p>
          <a:p>
            <a:endParaRPr lang="en-US" sz="2400" dirty="0">
              <a:latin typeface="Bookman Old Style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564904"/>
            <a:ext cx="6912768" cy="864096"/>
          </a:xfrm>
          <a:prstGeom prst="rect">
            <a:avLst/>
          </a:prstGeom>
          <a:pattFill prst="pct5">
            <a:fgClr>
              <a:srgbClr val="FFFF00"/>
            </a:fgClr>
            <a:bgClr>
              <a:srgbClr val="92D050"/>
            </a:bgClr>
          </a:pattFill>
          <a:ln w="9525">
            <a:solidFill>
              <a:srgbClr val="C00000"/>
            </a:solidFill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827584" y="3861048"/>
            <a:ext cx="763284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Bookman Old Style" pitchFamily="18" charset="0"/>
              </a:rPr>
              <a:t>The C-Cl bond is a Polar Covalent Bond.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Bookman Old Style" pitchFamily="18" charset="0"/>
              </a:rPr>
              <a:t>This polarization results is partial positive charge (</a:t>
            </a:r>
            <a:r>
              <a:rPr lang="en-US" sz="2000" dirty="0">
                <a:latin typeface="Bookman Old Style" pitchFamily="18" charset="0"/>
              </a:rPr>
              <a:t></a:t>
            </a:r>
            <a:r>
              <a:rPr lang="en-US" sz="2000" baseline="30000" dirty="0" smtClean="0">
                <a:latin typeface="Bookman Old Style" pitchFamily="18" charset="0"/>
              </a:rPr>
              <a:t>+</a:t>
            </a:r>
            <a:r>
              <a:rPr lang="en-US" sz="2000" dirty="0" smtClean="0">
                <a:latin typeface="Bookman Old Style" pitchFamily="18" charset="0"/>
              </a:rPr>
              <a:t>) on Carbon-1 and Partial Negative Charge </a:t>
            </a:r>
            <a:r>
              <a:rPr lang="en-US" sz="2000" dirty="0">
                <a:latin typeface="Bookman Old Style" pitchFamily="18" charset="0"/>
              </a:rPr>
              <a:t>(</a:t>
            </a:r>
            <a:r>
              <a:rPr lang="en-US" sz="2000" dirty="0" smtClean="0">
                <a:latin typeface="Bookman Old Style" pitchFamily="18" charset="0"/>
              </a:rPr>
              <a:t></a:t>
            </a:r>
            <a:r>
              <a:rPr lang="en-US" sz="2000" baseline="30000" dirty="0" smtClean="0">
                <a:latin typeface="Bookman Old Style" pitchFamily="18" charset="0"/>
              </a:rPr>
              <a:t>-</a:t>
            </a:r>
            <a:r>
              <a:rPr lang="en-US" sz="2000" dirty="0" smtClean="0">
                <a:latin typeface="Bookman Old Style" pitchFamily="18" charset="0"/>
              </a:rPr>
              <a:t>) on Chlorine.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Bookman Old Style" pitchFamily="18" charset="0"/>
              </a:rPr>
              <a:t>The shift of electron density is shown by an arrow that points from </a:t>
            </a:r>
            <a:r>
              <a:rPr lang="en-US" sz="2000" baseline="30000" dirty="0" smtClean="0">
                <a:latin typeface="Bookman Old Style" pitchFamily="18" charset="0"/>
              </a:rPr>
              <a:t>+ </a:t>
            </a:r>
            <a:r>
              <a:rPr lang="en-US" sz="2000" dirty="0" smtClean="0">
                <a:latin typeface="Bookman Old Style" pitchFamily="18" charset="0"/>
              </a:rPr>
              <a:t>to </a:t>
            </a:r>
            <a:r>
              <a:rPr lang="en-US" sz="2000" baseline="30000" dirty="0" smtClean="0">
                <a:latin typeface="Bookman Old Style" pitchFamily="18" charset="0"/>
              </a:rPr>
              <a:t>- </a:t>
            </a:r>
            <a:r>
              <a:rPr lang="en-US" sz="2000" dirty="0" smtClean="0">
                <a:latin typeface="Bookman Old Style" pitchFamily="18" charset="0"/>
              </a:rPr>
              <a:t>end</a:t>
            </a:r>
            <a:r>
              <a:rPr lang="en-US" sz="2000" baseline="30000" dirty="0" smtClean="0">
                <a:latin typeface="Bookman Old Style" pitchFamily="18" charset="0"/>
              </a:rPr>
              <a:t> </a:t>
            </a:r>
            <a:r>
              <a:rPr lang="en-US" sz="2000" dirty="0" smtClean="0">
                <a:latin typeface="Bookman Old Style" pitchFamily="18" charset="0"/>
              </a:rPr>
              <a:t>of the polar bond</a:t>
            </a:r>
            <a:endParaRPr lang="en-US" sz="2000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19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1000" dirty="0">
                <a:latin typeface="Bookman Old Style" pitchFamily="18" charset="0"/>
              </a:rPr>
              <a:t>INDUCTIVE EFFECT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0013"/>
          </a:xfrm>
        </p:spPr>
        <p:txBody>
          <a:bodyPr/>
          <a:lstStyle/>
          <a:p>
            <a:endParaRPr lang="en-US" sz="2400" dirty="0">
              <a:latin typeface="Bookman Old Style" pitchFamily="18" charset="0"/>
            </a:endParaRPr>
          </a:p>
          <a:p>
            <a:endParaRPr lang="en-US" sz="2400" dirty="0">
              <a:latin typeface="Bookman Old Style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84" y="1484784"/>
            <a:ext cx="6912768" cy="864096"/>
          </a:xfrm>
          <a:prstGeom prst="rect">
            <a:avLst/>
          </a:prstGeom>
          <a:pattFill prst="pct5">
            <a:fgClr>
              <a:srgbClr val="FFFF00"/>
            </a:fgClr>
            <a:bgClr>
              <a:srgbClr val="92D050"/>
            </a:bgClr>
          </a:pattFill>
          <a:ln w="9525">
            <a:solidFill>
              <a:srgbClr val="C00000"/>
            </a:solidFill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827584" y="2492896"/>
            <a:ext cx="763284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Bookman Old Style" pitchFamily="18" charset="0"/>
              </a:rPr>
              <a:t>In turn Carbon-1 draws some Positive charge</a:t>
            </a:r>
            <a:r>
              <a:rPr lang="en-US" sz="2000" dirty="0">
                <a:latin typeface="Bookman Old Style" pitchFamily="18" charset="0"/>
              </a:rPr>
              <a:t>(</a:t>
            </a:r>
            <a:r>
              <a:rPr lang="en-US" sz="2000" baseline="30000" dirty="0" smtClean="0">
                <a:latin typeface="Bookman Old Style" pitchFamily="18" charset="0"/>
              </a:rPr>
              <a:t>+</a:t>
            </a:r>
            <a:r>
              <a:rPr lang="en-US" sz="2000" dirty="0" smtClean="0">
                <a:latin typeface="Bookman Old Style" pitchFamily="18" charset="0"/>
              </a:rPr>
              <a:t>) towards it from the adjacent C-C bond .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Bookman Old Style" pitchFamily="18" charset="0"/>
              </a:rPr>
              <a:t>In this way the polar C-Cl bond induces polarity in the adjacent bond.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Bookman Old Style" pitchFamily="18" charset="0"/>
              </a:rPr>
              <a:t>Such polarization of -bond caused by the polrisation of the adjacent -bond is called </a:t>
            </a:r>
            <a:r>
              <a:rPr lang="en-US" sz="2000" b="1" u="sng" dirty="0" smtClean="0">
                <a:latin typeface="Bookman Old Style" pitchFamily="18" charset="0"/>
              </a:rPr>
              <a:t>Inductive Effect</a:t>
            </a:r>
            <a:r>
              <a:rPr lang="en-US" sz="2000" dirty="0" smtClean="0">
                <a:latin typeface="Bookman Old Style" pitchFamily="18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Bookman Old Style" pitchFamily="18" charset="0"/>
              </a:rPr>
              <a:t>This effect is passed on to the subsequent bonds also but the effect decreases rapidly as the no.of intervening bonds increases.</a:t>
            </a:r>
          </a:p>
        </p:txBody>
      </p:sp>
    </p:spTree>
    <p:extLst>
      <p:ext uri="{BB962C8B-B14F-4D97-AF65-F5344CB8AC3E}">
        <p14:creationId xmlns:p14="http://schemas.microsoft.com/office/powerpoint/2010/main" val="4149354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1000" dirty="0">
                <a:latin typeface="Bookman Old Style" pitchFamily="18" charset="0"/>
              </a:rPr>
              <a:t>INDUCTIVE EFFECT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5256584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en-US" sz="2400" dirty="0" smtClean="0">
                <a:latin typeface="Bookman Old Style" pitchFamily="18" charset="0"/>
              </a:rPr>
              <a:t>The Inductive effect is related tot eh ability of Substituent(s) to either withdraw or donate electron density to the attached carbon atom.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latin typeface="Bookman Old Style" pitchFamily="18" charset="0"/>
              </a:rPr>
              <a:t>Based on the ability, the substituents can be classified as </a:t>
            </a:r>
            <a:r>
              <a:rPr lang="en-US" sz="2400" u="sng" dirty="0" smtClean="0">
                <a:latin typeface="Monotype Corsiva" pitchFamily="66" charset="0"/>
              </a:rPr>
              <a:t>electron donating groups  </a:t>
            </a:r>
            <a:r>
              <a:rPr lang="en-US" sz="2400" dirty="0" smtClean="0">
                <a:latin typeface="Bookman Old Style" pitchFamily="18" charset="0"/>
              </a:rPr>
              <a:t>or</a:t>
            </a:r>
            <a:r>
              <a:rPr lang="en-US" sz="2400" u="sng" dirty="0" smtClean="0">
                <a:latin typeface="Monotype Corsiva" pitchFamily="66" charset="0"/>
              </a:rPr>
              <a:t> electron </a:t>
            </a:r>
            <a:r>
              <a:rPr lang="en-US" sz="2400" u="sng" dirty="0">
                <a:latin typeface="Monotype Corsiva" pitchFamily="66" charset="0"/>
              </a:rPr>
              <a:t>withdrawing </a:t>
            </a:r>
            <a:r>
              <a:rPr lang="en-US" sz="2400" u="sng" dirty="0" smtClean="0">
                <a:latin typeface="Monotype Corsiva" pitchFamily="66" charset="0"/>
              </a:rPr>
              <a:t>groups</a:t>
            </a:r>
            <a:r>
              <a:rPr lang="en-US" sz="2400" dirty="0" smtClean="0">
                <a:latin typeface="Monotype Corsiva" pitchFamily="66" charset="0"/>
              </a:rPr>
              <a:t>  </a:t>
            </a:r>
            <a:r>
              <a:rPr lang="en-US" sz="2400" dirty="0" smtClean="0">
                <a:latin typeface="Bookman Old Style" pitchFamily="18" charset="0"/>
              </a:rPr>
              <a:t>relative to Hydrogen.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latin typeface="Bookman Old Style" pitchFamily="18" charset="0"/>
              </a:rPr>
              <a:t>Some </a:t>
            </a:r>
            <a:r>
              <a:rPr lang="en-US" sz="2400" dirty="0">
                <a:latin typeface="Bookman Old Style" pitchFamily="18" charset="0"/>
              </a:rPr>
              <a:t>examples to </a:t>
            </a:r>
            <a:r>
              <a:rPr lang="en-US" sz="2400" u="sng" dirty="0">
                <a:latin typeface="Monotype Corsiva" pitchFamily="66" charset="0"/>
              </a:rPr>
              <a:t>electron </a:t>
            </a:r>
            <a:r>
              <a:rPr lang="en-US" sz="2400" u="sng" dirty="0" smtClean="0">
                <a:latin typeface="Monotype Corsiva" pitchFamily="66" charset="0"/>
              </a:rPr>
              <a:t>–releasing </a:t>
            </a:r>
            <a:r>
              <a:rPr lang="en-US" sz="2400" u="sng" dirty="0">
                <a:latin typeface="Monotype Corsiva" pitchFamily="66" charset="0"/>
              </a:rPr>
              <a:t>groups</a:t>
            </a:r>
            <a:r>
              <a:rPr lang="en-US" sz="2400" dirty="0">
                <a:latin typeface="Bookman Old Style" pitchFamily="18" charset="0"/>
              </a:rPr>
              <a:t>:</a:t>
            </a:r>
          </a:p>
          <a:p>
            <a:pPr marL="0" indent="0">
              <a:buNone/>
            </a:pPr>
            <a:r>
              <a:rPr lang="en-US" sz="2400" dirty="0">
                <a:latin typeface="Bookman Old Style" pitchFamily="18" charset="0"/>
              </a:rPr>
              <a:t>	</a:t>
            </a:r>
            <a:r>
              <a:rPr lang="en-US" sz="2400" dirty="0" smtClean="0">
                <a:latin typeface="Bookman Old Style" pitchFamily="18" charset="0"/>
              </a:rPr>
              <a:t>-CH</a:t>
            </a:r>
            <a:r>
              <a:rPr lang="en-US" sz="2400" baseline="-25000" dirty="0" smtClean="0">
                <a:latin typeface="Bookman Old Style" pitchFamily="18" charset="0"/>
              </a:rPr>
              <a:t>3  </a:t>
            </a:r>
            <a:r>
              <a:rPr lang="en-US" sz="2400" dirty="0" smtClean="0">
                <a:latin typeface="Bookman Old Style" pitchFamily="18" charset="0"/>
              </a:rPr>
              <a:t>(Methyl), -</a:t>
            </a:r>
            <a:r>
              <a:rPr lang="en-US" sz="2400" dirty="0">
                <a:latin typeface="Bookman Old Style" pitchFamily="18" charset="0"/>
              </a:rPr>
              <a:t> </a:t>
            </a:r>
            <a:r>
              <a:rPr lang="en-US" sz="2400" dirty="0" smtClean="0">
                <a:latin typeface="Bookman Old Style" pitchFamily="18" charset="0"/>
              </a:rPr>
              <a:t>CH</a:t>
            </a:r>
            <a:r>
              <a:rPr lang="en-US" sz="2400" baseline="-25000" dirty="0" smtClean="0">
                <a:latin typeface="Bookman Old Style" pitchFamily="18" charset="0"/>
              </a:rPr>
              <a:t>2</a:t>
            </a:r>
            <a:r>
              <a:rPr lang="en-US" sz="2400" dirty="0" smtClean="0">
                <a:latin typeface="Bookman Old Style" pitchFamily="18" charset="0"/>
              </a:rPr>
              <a:t>-CH</a:t>
            </a:r>
            <a:r>
              <a:rPr lang="en-US" sz="2400" baseline="-25000" dirty="0" smtClean="0">
                <a:latin typeface="Bookman Old Style" pitchFamily="18" charset="0"/>
              </a:rPr>
              <a:t>3  </a:t>
            </a:r>
            <a:r>
              <a:rPr lang="en-US" sz="2400" dirty="0" smtClean="0">
                <a:latin typeface="Bookman Old Style" pitchFamily="18" charset="0"/>
              </a:rPr>
              <a:t>(Ethyl Group) etc.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>
                <a:latin typeface="Bookman Old Style" pitchFamily="18" charset="0"/>
              </a:rPr>
              <a:t>Some examples to </a:t>
            </a:r>
            <a:r>
              <a:rPr lang="en-US" sz="2400" u="sng" dirty="0">
                <a:latin typeface="Monotype Corsiva" pitchFamily="66" charset="0"/>
              </a:rPr>
              <a:t>electron –withdrawing groups</a:t>
            </a:r>
            <a:r>
              <a:rPr lang="en-US" sz="2400" dirty="0">
                <a:latin typeface="Bookman Old Style" pitchFamily="18" charset="0"/>
              </a:rPr>
              <a:t>:</a:t>
            </a:r>
          </a:p>
          <a:p>
            <a:pPr marL="0" indent="0">
              <a:buNone/>
            </a:pPr>
            <a:r>
              <a:rPr lang="en-US" sz="2400" dirty="0">
                <a:latin typeface="Bookman Old Style" pitchFamily="18" charset="0"/>
              </a:rPr>
              <a:t>	-X, -NO</a:t>
            </a:r>
            <a:r>
              <a:rPr lang="en-US" sz="2400" baseline="-25000" dirty="0">
                <a:latin typeface="Bookman Old Style" pitchFamily="18" charset="0"/>
              </a:rPr>
              <a:t>2</a:t>
            </a:r>
            <a:r>
              <a:rPr lang="en-US" sz="2400" dirty="0">
                <a:latin typeface="Bookman Old Style" pitchFamily="18" charset="0"/>
              </a:rPr>
              <a:t> (Nitro Group), -CN (Cyano Group), </a:t>
            </a:r>
          </a:p>
          <a:p>
            <a:pPr marL="0" indent="0">
              <a:buNone/>
            </a:pPr>
            <a:r>
              <a:rPr lang="en-US" sz="2400" dirty="0">
                <a:latin typeface="Bookman Old Style" pitchFamily="18" charset="0"/>
              </a:rPr>
              <a:t>    -COOH (Carboxy Group), -COOR (Ester Group),</a:t>
            </a:r>
          </a:p>
          <a:p>
            <a:pPr marL="0" indent="0">
              <a:buNone/>
            </a:pPr>
            <a:r>
              <a:rPr lang="en-US" sz="2400" dirty="0">
                <a:latin typeface="Bookman Old Style" pitchFamily="18" charset="0"/>
              </a:rPr>
              <a:t>    -OAr ( Aryloxy Group) etc.</a:t>
            </a:r>
          </a:p>
          <a:p>
            <a:pPr marL="0" indent="0">
              <a:buNone/>
            </a:pPr>
            <a:endParaRPr lang="en-US" sz="2400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v"/>
            </a:pPr>
            <a:endParaRPr lang="en-US" sz="2400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3700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3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latin typeface="Bookman Old Style" pitchFamily="18" charset="0"/>
              </a:rPr>
              <a:t>TYPES OF INDUCTIVE EFFECT</a:t>
            </a:r>
            <a:endParaRPr lang="en-US" sz="3600" dirty="0"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/>
          <a:lstStyle/>
          <a:p>
            <a:r>
              <a:rPr lang="en-US" sz="2400" dirty="0" smtClean="0">
                <a:latin typeface="Bookman Old Style" pitchFamily="18" charset="0"/>
              </a:rPr>
              <a:t>If the substituent “Y” bonded to Carbon atom is ELECTRON RELEASING then Y atom acquires +ve charge and such Inductive effect is termed as +I Effect.</a:t>
            </a:r>
          </a:p>
          <a:p>
            <a:pPr>
              <a:buNone/>
            </a:pPr>
            <a:r>
              <a:rPr lang="en-US" sz="2400" dirty="0">
                <a:latin typeface="Bookman Old Style" pitchFamily="18" charset="0"/>
              </a:rPr>
              <a:t> </a:t>
            </a:r>
            <a:r>
              <a:rPr lang="en-US" sz="2400" dirty="0" smtClean="0">
                <a:latin typeface="Bookman Old Style" pitchFamily="18" charset="0"/>
              </a:rPr>
              <a:t>                             </a:t>
            </a:r>
          </a:p>
          <a:p>
            <a:pPr>
              <a:buNone/>
            </a:pPr>
            <a:r>
              <a:rPr lang="en-US" sz="2400" dirty="0" smtClean="0">
                <a:latin typeface="Bookman Old Style" pitchFamily="18" charset="0"/>
              </a:rPr>
              <a:t>	If </a:t>
            </a:r>
            <a:r>
              <a:rPr lang="en-US" sz="2400" dirty="0">
                <a:latin typeface="Bookman Old Style" pitchFamily="18" charset="0"/>
              </a:rPr>
              <a:t>the substituent </a:t>
            </a:r>
            <a:r>
              <a:rPr lang="en-US" sz="2400" dirty="0" smtClean="0">
                <a:latin typeface="Bookman Old Style" pitchFamily="18" charset="0"/>
              </a:rPr>
              <a:t>“X” </a:t>
            </a:r>
            <a:r>
              <a:rPr lang="en-US" sz="2400" dirty="0">
                <a:latin typeface="Bookman Old Style" pitchFamily="18" charset="0"/>
              </a:rPr>
              <a:t>bonded to Carbon atom is </a:t>
            </a:r>
            <a:r>
              <a:rPr lang="en-US" sz="2400" dirty="0" smtClean="0">
                <a:latin typeface="Bookman Old Style" pitchFamily="18" charset="0"/>
              </a:rPr>
              <a:t>ELECTRON WITHDRAWING </a:t>
            </a:r>
            <a:r>
              <a:rPr lang="en-US" sz="2400" dirty="0">
                <a:latin typeface="Bookman Old Style" pitchFamily="18" charset="0"/>
              </a:rPr>
              <a:t>then Y atom </a:t>
            </a:r>
            <a:r>
              <a:rPr lang="en-US" sz="2400" dirty="0" smtClean="0">
                <a:latin typeface="Bookman Old Style" pitchFamily="18" charset="0"/>
              </a:rPr>
              <a:t>acquires</a:t>
            </a:r>
          </a:p>
          <a:p>
            <a:pPr marL="0" indent="0">
              <a:buNone/>
            </a:pPr>
            <a:r>
              <a:rPr lang="en-US" sz="2400" dirty="0">
                <a:latin typeface="Bookman Old Style" pitchFamily="18" charset="0"/>
              </a:rPr>
              <a:t> </a:t>
            </a:r>
            <a:r>
              <a:rPr lang="en-US" sz="2400" dirty="0" smtClean="0">
                <a:latin typeface="Bookman Old Style" pitchFamily="18" charset="0"/>
              </a:rPr>
              <a:t>  -ve </a:t>
            </a:r>
            <a:r>
              <a:rPr lang="en-US" sz="2400" dirty="0">
                <a:latin typeface="Bookman Old Style" pitchFamily="18" charset="0"/>
              </a:rPr>
              <a:t>charge and such Inductive effect is termed as </a:t>
            </a:r>
          </a:p>
          <a:p>
            <a:pPr marL="0" indent="0">
              <a:buNone/>
            </a:pPr>
            <a:r>
              <a:rPr lang="en-US" sz="2400" dirty="0" smtClean="0">
                <a:latin typeface="Bookman Old Style" pitchFamily="18" charset="0"/>
              </a:rPr>
              <a:t>   -I </a:t>
            </a:r>
            <a:r>
              <a:rPr lang="en-US" sz="2400" dirty="0">
                <a:latin typeface="Bookman Old Style" pitchFamily="18" charset="0"/>
              </a:rPr>
              <a:t>Effect.</a:t>
            </a:r>
          </a:p>
          <a:p>
            <a:pPr>
              <a:buNone/>
            </a:pPr>
            <a:r>
              <a:rPr lang="en-US" sz="2400" dirty="0" smtClean="0">
                <a:latin typeface="Bookman Old Style" pitchFamily="18" charset="0"/>
              </a:rPr>
              <a:t>	                           </a:t>
            </a:r>
            <a:endParaRPr lang="en-US" sz="2400" dirty="0">
              <a:latin typeface="Bookman Old Style" pitchFamily="18" charset="0"/>
            </a:endParaRPr>
          </a:p>
          <a:p>
            <a:endParaRPr lang="en-US" sz="2400" dirty="0">
              <a:latin typeface="Bookman Old Style" pitchFamily="18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2195736" y="3356992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1447800" y="5562600"/>
            <a:ext cx="100811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600200" y="3124200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Bookman Old Style" pitchFamily="18" charset="0"/>
              </a:rPr>
              <a:t>C</a:t>
            </a:r>
            <a:endParaRPr lang="en-US" sz="2800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24200" y="3124200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  <a:latin typeface="Bookman Old Style" pitchFamily="18" charset="0"/>
              </a:rPr>
              <a:t>Y</a:t>
            </a:r>
            <a:endParaRPr lang="en-US" sz="28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57600" y="3124200"/>
            <a:ext cx="3962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Bookman Old Style" pitchFamily="18" charset="0"/>
              </a:rPr>
              <a:t>Y= Electron releasing Group.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 rot="10800000" flipV="1">
            <a:off x="990600" y="5257800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Bookman Old Style" pitchFamily="18" charset="0"/>
              </a:rPr>
              <a:t>C</a:t>
            </a:r>
            <a:endParaRPr lang="en-US" sz="2800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90800" y="5257800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Bookman Old Style" pitchFamily="18" charset="0"/>
              </a:rPr>
              <a:t>X</a:t>
            </a:r>
            <a:endParaRPr lang="en-US" sz="2800" dirty="0">
              <a:latin typeface="Bookman Old Style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76600" y="5334000"/>
            <a:ext cx="434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Bookman Old Style" pitchFamily="18" charset="0"/>
              </a:rPr>
              <a:t>X= Electron withdrawing Group.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84404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3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6" name="Rectangle 36"/>
          <p:cNvSpPr>
            <a:spLocks noChangeArrowheads="1"/>
          </p:cNvSpPr>
          <p:nvPr/>
        </p:nvSpPr>
        <p:spPr bwMode="auto">
          <a:xfrm>
            <a:off x="684213" y="836613"/>
            <a:ext cx="2303462" cy="5689600"/>
          </a:xfrm>
          <a:prstGeom prst="rect">
            <a:avLst/>
          </a:prstGeom>
          <a:solidFill>
            <a:srgbClr val="E1F834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dirty="0"/>
              <a:t>-</a:t>
            </a:r>
          </a:p>
        </p:txBody>
      </p:sp>
      <p:sp>
        <p:nvSpPr>
          <p:cNvPr id="51212" name="Text Box 12"/>
          <p:cNvSpPr txBox="1">
            <a:spLocks noChangeArrowheads="1"/>
          </p:cNvSpPr>
          <p:nvPr/>
        </p:nvSpPr>
        <p:spPr bwMode="auto">
          <a:xfrm>
            <a:off x="106363" y="123825"/>
            <a:ext cx="6049962" cy="485775"/>
          </a:xfrm>
          <a:prstGeom prst="rect">
            <a:avLst/>
          </a:prstGeom>
          <a:gradFill rotWithShape="0">
            <a:gsLst>
              <a:gs pos="0">
                <a:srgbClr val="FFF638"/>
              </a:gs>
              <a:gs pos="100000">
                <a:srgbClr val="A6FFD1"/>
              </a:gs>
            </a:gsLst>
            <a:lin ang="5400000" scaled="1"/>
          </a:gra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 eaLnBrk="0" hangingPunct="0"/>
            <a:r>
              <a:rPr lang="en-GB" sz="2400" b="1" dirty="0">
                <a:latin typeface="Helvetica" pitchFamily="34" charset="0"/>
              </a:rPr>
              <a:t>Bond Polarisation and Inductive Effects</a:t>
            </a:r>
          </a:p>
        </p:txBody>
      </p:sp>
      <p:sp>
        <p:nvSpPr>
          <p:cNvPr id="51237" name="Rectangle 37"/>
          <p:cNvSpPr>
            <a:spLocks noChangeArrowheads="1"/>
          </p:cNvSpPr>
          <p:nvPr/>
        </p:nvSpPr>
        <p:spPr bwMode="auto">
          <a:xfrm>
            <a:off x="4643438" y="908050"/>
            <a:ext cx="3960812" cy="5616575"/>
          </a:xfrm>
          <a:prstGeom prst="rect">
            <a:avLst/>
          </a:prstGeom>
          <a:solidFill>
            <a:srgbClr val="E1F834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1256" name="Text Box 56"/>
          <p:cNvSpPr txBox="1">
            <a:spLocks noChangeArrowheads="1"/>
          </p:cNvSpPr>
          <p:nvPr/>
        </p:nvSpPr>
        <p:spPr bwMode="auto">
          <a:xfrm>
            <a:off x="827088" y="1052513"/>
            <a:ext cx="2063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dirty="0"/>
              <a:t>-I Inductive Effects</a:t>
            </a:r>
          </a:p>
        </p:txBody>
      </p:sp>
      <p:sp>
        <p:nvSpPr>
          <p:cNvPr id="51257" name="Text Box 57"/>
          <p:cNvSpPr txBox="1">
            <a:spLocks noChangeArrowheads="1"/>
          </p:cNvSpPr>
          <p:nvPr/>
        </p:nvSpPr>
        <p:spPr bwMode="auto">
          <a:xfrm>
            <a:off x="5403850" y="1125538"/>
            <a:ext cx="21209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dirty="0"/>
              <a:t>+I Inductive Effects</a:t>
            </a:r>
          </a:p>
        </p:txBody>
      </p:sp>
      <p:sp>
        <p:nvSpPr>
          <p:cNvPr id="51258" name="AutoShape 58"/>
          <p:cNvSpPr>
            <a:spLocks noChangeArrowheads="1"/>
          </p:cNvSpPr>
          <p:nvPr/>
        </p:nvSpPr>
        <p:spPr bwMode="auto">
          <a:xfrm>
            <a:off x="1331913" y="1989138"/>
            <a:ext cx="936625" cy="360362"/>
          </a:xfrm>
          <a:prstGeom prst="rightArrow">
            <a:avLst>
              <a:gd name="adj1" fmla="val 50000"/>
              <a:gd name="adj2" fmla="val 64978"/>
            </a:avLst>
          </a:prstGeom>
          <a:gradFill rotWithShape="1">
            <a:gsLst>
              <a:gs pos="0">
                <a:srgbClr val="F36627">
                  <a:alpha val="50000"/>
                </a:srgbClr>
              </a:gs>
              <a:gs pos="100000">
                <a:srgbClr val="F36627">
                  <a:gamma/>
                  <a:shade val="46275"/>
                  <a:invGamma/>
                  <a:alpha val="50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graphicFrame>
        <p:nvGraphicFramePr>
          <p:cNvPr id="51242" name="Object 42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827088" y="1958975"/>
          <a:ext cx="1851025" cy="46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32" name="CS ChemDraw Drawing" r:id="rId3" imgW="1851660" imgH="462280" progId="">
                  <p:embed/>
                </p:oleObj>
              </mc:Choice>
              <mc:Fallback>
                <p:oleObj name="CS ChemDraw Drawing" r:id="rId3" imgW="1851660" imgH="462280" progId="">
                  <p:embed/>
                  <p:pic>
                    <p:nvPicPr>
                      <p:cNvPr id="0" name="Picture 32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1958975"/>
                        <a:ext cx="1851025" cy="461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4" name="Object 4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827088" y="5127625"/>
          <a:ext cx="1906587" cy="46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33" name="CS ChemDraw Drawing" r:id="rId5" imgW="1907540" imgH="462280" progId="">
                  <p:embed/>
                </p:oleObj>
              </mc:Choice>
              <mc:Fallback>
                <p:oleObj name="CS ChemDraw Drawing" r:id="rId5" imgW="1907540" imgH="462280" progId="">
                  <p:embed/>
                  <p:pic>
                    <p:nvPicPr>
                      <p:cNvPr id="0" name="Picture 32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5127625"/>
                        <a:ext cx="1906587" cy="461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7" name="Object 47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827088" y="3614738"/>
          <a:ext cx="2032000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34" name="CS ChemDraw Drawing" r:id="rId7" imgW="2032000" imgH="462280" progId="">
                  <p:embed/>
                </p:oleObj>
              </mc:Choice>
              <mc:Fallback>
                <p:oleObj name="CS ChemDraw Drawing" r:id="rId7" imgW="2032000" imgH="462280" progId="">
                  <p:embed/>
                  <p:pic>
                    <p:nvPicPr>
                      <p:cNvPr id="0" name="Picture 328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3614738"/>
                        <a:ext cx="2032000" cy="461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50" name="Object 50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4932363" y="1958975"/>
          <a:ext cx="1863725" cy="46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35" name="CS ChemDraw Drawing" r:id="rId9" imgW="1864360" imgH="462280" progId="">
                  <p:embed/>
                </p:oleObj>
              </mc:Choice>
              <mc:Fallback>
                <p:oleObj name="CS ChemDraw Drawing" r:id="rId9" imgW="1864360" imgH="462280" progId="">
                  <p:embed/>
                  <p:pic>
                    <p:nvPicPr>
                      <p:cNvPr id="0" name="Picture 32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363" y="1958975"/>
                        <a:ext cx="1863725" cy="461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59" name="AutoShape 59"/>
          <p:cNvSpPr>
            <a:spLocks noChangeArrowheads="1"/>
          </p:cNvSpPr>
          <p:nvPr/>
        </p:nvSpPr>
        <p:spPr bwMode="auto">
          <a:xfrm>
            <a:off x="1331913" y="3644900"/>
            <a:ext cx="936625" cy="360363"/>
          </a:xfrm>
          <a:prstGeom prst="rightArrow">
            <a:avLst>
              <a:gd name="adj1" fmla="val 50000"/>
              <a:gd name="adj2" fmla="val 64978"/>
            </a:avLst>
          </a:prstGeom>
          <a:gradFill rotWithShape="1">
            <a:gsLst>
              <a:gs pos="0">
                <a:srgbClr val="F36627">
                  <a:alpha val="50000"/>
                </a:srgbClr>
              </a:gs>
              <a:gs pos="100000">
                <a:srgbClr val="F36627">
                  <a:gamma/>
                  <a:shade val="46275"/>
                  <a:invGamma/>
                  <a:alpha val="50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1260" name="AutoShape 60"/>
          <p:cNvSpPr>
            <a:spLocks noChangeArrowheads="1"/>
          </p:cNvSpPr>
          <p:nvPr/>
        </p:nvSpPr>
        <p:spPr bwMode="auto">
          <a:xfrm>
            <a:off x="1331913" y="5157788"/>
            <a:ext cx="936625" cy="360362"/>
          </a:xfrm>
          <a:prstGeom prst="rightArrow">
            <a:avLst>
              <a:gd name="adj1" fmla="val 50000"/>
              <a:gd name="adj2" fmla="val 64978"/>
            </a:avLst>
          </a:prstGeom>
          <a:gradFill rotWithShape="1">
            <a:gsLst>
              <a:gs pos="0">
                <a:srgbClr val="F36627">
                  <a:alpha val="50000"/>
                </a:srgbClr>
              </a:gs>
              <a:gs pos="100000">
                <a:srgbClr val="F36627">
                  <a:gamma/>
                  <a:shade val="46275"/>
                  <a:invGamma/>
                  <a:alpha val="50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1261" name="AutoShape 61"/>
          <p:cNvSpPr>
            <a:spLocks noChangeArrowheads="1"/>
          </p:cNvSpPr>
          <p:nvPr/>
        </p:nvSpPr>
        <p:spPr bwMode="auto">
          <a:xfrm rot="10800000">
            <a:off x="5364163" y="1989138"/>
            <a:ext cx="936625" cy="360362"/>
          </a:xfrm>
          <a:prstGeom prst="rightArrow">
            <a:avLst>
              <a:gd name="adj1" fmla="val 50000"/>
              <a:gd name="adj2" fmla="val 64978"/>
            </a:avLst>
          </a:prstGeom>
          <a:gradFill rotWithShape="1">
            <a:gsLst>
              <a:gs pos="0">
                <a:srgbClr val="7268EE">
                  <a:alpha val="50000"/>
                </a:srgbClr>
              </a:gs>
              <a:gs pos="100000">
                <a:srgbClr val="7268EE">
                  <a:gamma/>
                  <a:shade val="46275"/>
                  <a:invGamma/>
                  <a:alpha val="50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1262" name="AutoShape 62"/>
          <p:cNvSpPr>
            <a:spLocks noChangeArrowheads="1"/>
          </p:cNvSpPr>
          <p:nvPr/>
        </p:nvSpPr>
        <p:spPr bwMode="auto">
          <a:xfrm rot="10800000">
            <a:off x="5362575" y="3644900"/>
            <a:ext cx="936625" cy="360363"/>
          </a:xfrm>
          <a:prstGeom prst="rightArrow">
            <a:avLst>
              <a:gd name="adj1" fmla="val 50000"/>
              <a:gd name="adj2" fmla="val 64978"/>
            </a:avLst>
          </a:prstGeom>
          <a:gradFill rotWithShape="1">
            <a:gsLst>
              <a:gs pos="0">
                <a:srgbClr val="7268EE">
                  <a:alpha val="50000"/>
                </a:srgbClr>
              </a:gs>
              <a:gs pos="100000">
                <a:srgbClr val="7268EE">
                  <a:gamma/>
                  <a:shade val="46275"/>
                  <a:invGamma/>
                  <a:alpha val="50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1263" name="AutoShape 63"/>
          <p:cNvSpPr>
            <a:spLocks noChangeArrowheads="1"/>
          </p:cNvSpPr>
          <p:nvPr/>
        </p:nvSpPr>
        <p:spPr bwMode="auto">
          <a:xfrm rot="10800000">
            <a:off x="5364163" y="5157788"/>
            <a:ext cx="936625" cy="360362"/>
          </a:xfrm>
          <a:prstGeom prst="rightArrow">
            <a:avLst>
              <a:gd name="adj1" fmla="val 50000"/>
              <a:gd name="adj2" fmla="val 64978"/>
            </a:avLst>
          </a:prstGeom>
          <a:gradFill rotWithShape="1">
            <a:gsLst>
              <a:gs pos="0">
                <a:srgbClr val="7268EE">
                  <a:alpha val="50000"/>
                </a:srgbClr>
              </a:gs>
              <a:gs pos="100000">
                <a:srgbClr val="7268EE">
                  <a:gamma/>
                  <a:shade val="46275"/>
                  <a:invGamma/>
                  <a:alpha val="50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1265" name="Text Box 65"/>
          <p:cNvSpPr txBox="1">
            <a:spLocks noChangeArrowheads="1"/>
          </p:cNvSpPr>
          <p:nvPr/>
        </p:nvSpPr>
        <p:spPr bwMode="auto">
          <a:xfrm>
            <a:off x="827088" y="1484313"/>
            <a:ext cx="5127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400" b="1" dirty="0">
                <a:latin typeface="Symbol" pitchFamily="18" charset="2"/>
              </a:rPr>
              <a:t>d</a:t>
            </a:r>
            <a:r>
              <a:rPr lang="en-GB" sz="2400" b="1" dirty="0"/>
              <a:t>+</a:t>
            </a:r>
          </a:p>
        </p:txBody>
      </p:sp>
      <p:graphicFrame>
        <p:nvGraphicFramePr>
          <p:cNvPr id="51254" name="Object 54"/>
          <p:cNvGraphicFramePr>
            <a:graphicFrameLocks noChangeAspect="1"/>
          </p:cNvGraphicFramePr>
          <p:nvPr/>
        </p:nvGraphicFramePr>
        <p:xfrm>
          <a:off x="4946650" y="4616450"/>
          <a:ext cx="3441700" cy="154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36" name="CS ChemDraw Drawing" r:id="rId11" imgW="3441700" imgH="1549400" progId="">
                  <p:embed/>
                </p:oleObj>
              </mc:Choice>
              <mc:Fallback>
                <p:oleObj name="CS ChemDraw Drawing" r:id="rId11" imgW="3441700" imgH="1549400" progId="">
                  <p:embed/>
                  <p:pic>
                    <p:nvPicPr>
                      <p:cNvPr id="0" name="Picture 3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6650" y="4616450"/>
                        <a:ext cx="3441700" cy="154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67" name="Text Box 67"/>
          <p:cNvSpPr txBox="1">
            <a:spLocks noChangeArrowheads="1"/>
          </p:cNvSpPr>
          <p:nvPr/>
        </p:nvSpPr>
        <p:spPr bwMode="auto">
          <a:xfrm>
            <a:off x="755650" y="3213100"/>
            <a:ext cx="512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400" b="1" dirty="0">
                <a:latin typeface="Symbol" pitchFamily="18" charset="2"/>
              </a:rPr>
              <a:t>d</a:t>
            </a:r>
            <a:r>
              <a:rPr lang="en-GB" sz="2400" b="1" dirty="0"/>
              <a:t>+</a:t>
            </a:r>
          </a:p>
        </p:txBody>
      </p:sp>
      <p:sp>
        <p:nvSpPr>
          <p:cNvPr id="51270" name="Text Box 70"/>
          <p:cNvSpPr txBox="1">
            <a:spLocks noChangeArrowheads="1"/>
          </p:cNvSpPr>
          <p:nvPr/>
        </p:nvSpPr>
        <p:spPr bwMode="auto">
          <a:xfrm>
            <a:off x="819150" y="4724400"/>
            <a:ext cx="512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400" b="1" dirty="0">
                <a:latin typeface="Symbol" pitchFamily="18" charset="2"/>
              </a:rPr>
              <a:t>d</a:t>
            </a:r>
            <a:r>
              <a:rPr lang="en-GB" sz="2400" b="1" dirty="0"/>
              <a:t>+</a:t>
            </a:r>
          </a:p>
        </p:txBody>
      </p:sp>
      <p:sp>
        <p:nvSpPr>
          <p:cNvPr id="51271" name="Text Box 71"/>
          <p:cNvSpPr txBox="1">
            <a:spLocks noChangeArrowheads="1"/>
          </p:cNvSpPr>
          <p:nvPr/>
        </p:nvSpPr>
        <p:spPr bwMode="auto">
          <a:xfrm>
            <a:off x="2263775" y="1484313"/>
            <a:ext cx="4365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400" b="1" dirty="0">
                <a:latin typeface="Symbol" pitchFamily="18" charset="2"/>
              </a:rPr>
              <a:t>d</a:t>
            </a:r>
            <a:r>
              <a:rPr lang="en-GB" sz="2400" b="1" dirty="0"/>
              <a:t>-</a:t>
            </a:r>
          </a:p>
        </p:txBody>
      </p:sp>
      <p:sp>
        <p:nvSpPr>
          <p:cNvPr id="51272" name="Text Box 72"/>
          <p:cNvSpPr txBox="1">
            <a:spLocks noChangeArrowheads="1"/>
          </p:cNvSpPr>
          <p:nvPr/>
        </p:nvSpPr>
        <p:spPr bwMode="auto">
          <a:xfrm>
            <a:off x="2339975" y="3187700"/>
            <a:ext cx="4365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400" b="1" dirty="0">
                <a:latin typeface="Symbol" pitchFamily="18" charset="2"/>
              </a:rPr>
              <a:t>d</a:t>
            </a:r>
            <a:r>
              <a:rPr lang="en-GB" sz="2400" b="1" dirty="0"/>
              <a:t>-</a:t>
            </a:r>
          </a:p>
        </p:txBody>
      </p:sp>
      <p:graphicFrame>
        <p:nvGraphicFramePr>
          <p:cNvPr id="51264" name="Object 64"/>
          <p:cNvGraphicFramePr>
            <a:graphicFrameLocks noChangeAspect="1"/>
          </p:cNvGraphicFramePr>
          <p:nvPr/>
        </p:nvGraphicFramePr>
        <p:xfrm>
          <a:off x="4929188" y="3573463"/>
          <a:ext cx="2522537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37" name="CS ChemDraw Drawing" r:id="rId13" imgW="2522220" imgH="576580" progId="">
                  <p:embed/>
                </p:oleObj>
              </mc:Choice>
              <mc:Fallback>
                <p:oleObj name="CS ChemDraw Drawing" r:id="rId13" imgW="2522220" imgH="576580" progId="">
                  <p:embed/>
                  <p:pic>
                    <p:nvPicPr>
                      <p:cNvPr id="0" name="Picture 3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9188" y="3573463"/>
                        <a:ext cx="2522537" cy="576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73" name="Text Box 73"/>
          <p:cNvSpPr txBox="1">
            <a:spLocks noChangeArrowheads="1"/>
          </p:cNvSpPr>
          <p:nvPr/>
        </p:nvSpPr>
        <p:spPr bwMode="auto">
          <a:xfrm>
            <a:off x="2268538" y="4724400"/>
            <a:ext cx="4365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400" b="1" dirty="0">
                <a:latin typeface="Symbol" pitchFamily="18" charset="2"/>
              </a:rPr>
              <a:t>d</a:t>
            </a:r>
            <a:r>
              <a:rPr lang="en-GB" sz="2400" b="1" dirty="0"/>
              <a:t>-</a:t>
            </a:r>
          </a:p>
        </p:txBody>
      </p:sp>
      <p:sp>
        <p:nvSpPr>
          <p:cNvPr id="51274" name="Text Box 74"/>
          <p:cNvSpPr txBox="1">
            <a:spLocks noChangeArrowheads="1"/>
          </p:cNvSpPr>
          <p:nvPr/>
        </p:nvSpPr>
        <p:spPr bwMode="auto">
          <a:xfrm>
            <a:off x="6372225" y="1484313"/>
            <a:ext cx="512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400" b="1" dirty="0">
                <a:latin typeface="Symbol" pitchFamily="18" charset="2"/>
              </a:rPr>
              <a:t>d</a:t>
            </a:r>
            <a:r>
              <a:rPr lang="en-GB" sz="2400" b="1" dirty="0"/>
              <a:t>+</a:t>
            </a:r>
          </a:p>
        </p:txBody>
      </p:sp>
      <p:sp>
        <p:nvSpPr>
          <p:cNvPr id="51275" name="Text Box 75"/>
          <p:cNvSpPr txBox="1">
            <a:spLocks noChangeArrowheads="1"/>
          </p:cNvSpPr>
          <p:nvPr/>
        </p:nvSpPr>
        <p:spPr bwMode="auto">
          <a:xfrm>
            <a:off x="6372225" y="3141663"/>
            <a:ext cx="512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400" b="1" dirty="0">
                <a:latin typeface="Symbol" pitchFamily="18" charset="2"/>
              </a:rPr>
              <a:t>d</a:t>
            </a:r>
            <a:r>
              <a:rPr lang="en-GB" sz="2400" b="1" dirty="0"/>
              <a:t>+</a:t>
            </a:r>
          </a:p>
        </p:txBody>
      </p:sp>
      <p:sp>
        <p:nvSpPr>
          <p:cNvPr id="51276" name="Text Box 76"/>
          <p:cNvSpPr txBox="1">
            <a:spLocks noChangeArrowheads="1"/>
          </p:cNvSpPr>
          <p:nvPr/>
        </p:nvSpPr>
        <p:spPr bwMode="auto">
          <a:xfrm>
            <a:off x="6443663" y="4724400"/>
            <a:ext cx="5127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400" b="1" dirty="0">
                <a:latin typeface="Symbol" pitchFamily="18" charset="2"/>
              </a:rPr>
              <a:t>d</a:t>
            </a:r>
            <a:r>
              <a:rPr lang="en-GB" sz="2400" b="1" dirty="0"/>
              <a:t>+</a:t>
            </a:r>
          </a:p>
        </p:txBody>
      </p:sp>
      <p:sp>
        <p:nvSpPr>
          <p:cNvPr id="51277" name="Text Box 77"/>
          <p:cNvSpPr txBox="1">
            <a:spLocks noChangeArrowheads="1"/>
          </p:cNvSpPr>
          <p:nvPr/>
        </p:nvSpPr>
        <p:spPr bwMode="auto">
          <a:xfrm>
            <a:off x="4932363" y="1557338"/>
            <a:ext cx="4365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400" b="1" dirty="0">
                <a:latin typeface="Symbol" pitchFamily="18" charset="2"/>
              </a:rPr>
              <a:t>d</a:t>
            </a:r>
            <a:r>
              <a:rPr lang="en-GB" sz="2400" b="1" dirty="0"/>
              <a:t>-</a:t>
            </a:r>
          </a:p>
        </p:txBody>
      </p:sp>
      <p:sp>
        <p:nvSpPr>
          <p:cNvPr id="51278" name="Text Box 78"/>
          <p:cNvSpPr txBox="1">
            <a:spLocks noChangeArrowheads="1"/>
          </p:cNvSpPr>
          <p:nvPr/>
        </p:nvSpPr>
        <p:spPr bwMode="auto">
          <a:xfrm>
            <a:off x="4932363" y="3213100"/>
            <a:ext cx="4365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400" b="1" dirty="0">
                <a:latin typeface="Symbol" pitchFamily="18" charset="2"/>
              </a:rPr>
              <a:t>d</a:t>
            </a:r>
            <a:r>
              <a:rPr lang="en-GB" sz="2400" b="1" dirty="0"/>
              <a:t>-</a:t>
            </a:r>
          </a:p>
        </p:txBody>
      </p:sp>
      <p:sp>
        <p:nvSpPr>
          <p:cNvPr id="51279" name="Text Box 79"/>
          <p:cNvSpPr txBox="1">
            <a:spLocks noChangeArrowheads="1"/>
          </p:cNvSpPr>
          <p:nvPr/>
        </p:nvSpPr>
        <p:spPr bwMode="auto">
          <a:xfrm>
            <a:off x="4932363" y="4724400"/>
            <a:ext cx="4365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400" b="1" dirty="0">
                <a:latin typeface="Symbol" pitchFamily="18" charset="2"/>
              </a:rPr>
              <a:t>d</a:t>
            </a:r>
            <a:r>
              <a:rPr lang="en-GB" sz="2400" b="1" dirty="0"/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6" grpId="0" animBg="1"/>
      <p:bldP spid="51237" grpId="0" animBg="1"/>
      <p:bldP spid="51256" grpId="0"/>
      <p:bldP spid="51257" grpId="0"/>
      <p:bldP spid="51258" grpId="0" animBg="1"/>
      <p:bldP spid="51259" grpId="0" animBg="1"/>
      <p:bldP spid="51260" grpId="0" animBg="1"/>
      <p:bldP spid="51261" grpId="0" animBg="1"/>
      <p:bldP spid="51262" grpId="0" animBg="1"/>
      <p:bldP spid="51263" grpId="0" animBg="1"/>
      <p:bldP spid="51265" grpId="0"/>
      <p:bldP spid="51267" grpId="0"/>
      <p:bldP spid="51270" grpId="0"/>
      <p:bldP spid="51271" grpId="0"/>
      <p:bldP spid="51272" grpId="0"/>
      <p:bldP spid="51273" grpId="0"/>
      <p:bldP spid="51274" grpId="0"/>
      <p:bldP spid="51275" grpId="0"/>
      <p:bldP spid="51276" grpId="0"/>
      <p:bldP spid="51277" grpId="0"/>
      <p:bldP spid="51278" grpId="0"/>
      <p:bldP spid="5127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4" name="Rectangle 6"/>
          <p:cNvSpPr>
            <a:spLocks noChangeArrowheads="1"/>
          </p:cNvSpPr>
          <p:nvPr/>
        </p:nvSpPr>
        <p:spPr bwMode="auto">
          <a:xfrm>
            <a:off x="179388" y="765175"/>
            <a:ext cx="8785225" cy="1714639"/>
          </a:xfrm>
          <a:prstGeom prst="rect">
            <a:avLst/>
          </a:prstGeom>
          <a:solidFill>
            <a:srgbClr val="E1F834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4933" name="Text Box 5"/>
          <p:cNvSpPr txBox="1">
            <a:spLocks noChangeArrowheads="1"/>
          </p:cNvSpPr>
          <p:nvPr/>
        </p:nvSpPr>
        <p:spPr bwMode="auto">
          <a:xfrm>
            <a:off x="250825" y="725488"/>
            <a:ext cx="8713788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 smtClean="0"/>
              <a:t>Inductive </a:t>
            </a:r>
            <a:r>
              <a:rPr lang="en-GB" dirty="0"/>
              <a:t>Effects:</a:t>
            </a:r>
          </a:p>
          <a:p>
            <a:pPr>
              <a:lnSpc>
                <a:spcPct val="150000"/>
              </a:lnSpc>
            </a:pPr>
            <a:r>
              <a:rPr lang="en-GB" dirty="0"/>
              <a:t>	</a:t>
            </a:r>
            <a:r>
              <a:rPr lang="en-GB" dirty="0" smtClean="0"/>
              <a:t>Short </a:t>
            </a:r>
            <a:r>
              <a:rPr lang="en-GB" dirty="0"/>
              <a:t>Range Nature of Inductive Effects</a:t>
            </a:r>
          </a:p>
          <a:p>
            <a:pPr>
              <a:lnSpc>
                <a:spcPct val="150000"/>
              </a:lnSpc>
            </a:pPr>
            <a:r>
              <a:rPr lang="en-GB" dirty="0"/>
              <a:t>	Carbocation Stability</a:t>
            </a:r>
          </a:p>
          <a:p>
            <a:pPr>
              <a:lnSpc>
                <a:spcPct val="150000"/>
              </a:lnSpc>
            </a:pPr>
            <a:endParaRPr lang="en-GB" dirty="0"/>
          </a:p>
        </p:txBody>
      </p:sp>
      <p:pic>
        <p:nvPicPr>
          <p:cNvPr id="1116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801677"/>
            <a:ext cx="53625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6542" y="5229200"/>
            <a:ext cx="82558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Bookman Old Style" pitchFamily="18" charset="0"/>
              </a:rPr>
              <a:t>The More Carbons adjacent to Cation Site, the more stable is the Cation. Because Carbon releases electron density better than Hydrogen</a:t>
            </a:r>
            <a:endParaRPr lang="en-US" sz="2400" dirty="0">
              <a:latin typeface="Bookman Old Style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996952"/>
            <a:ext cx="3168477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3000"/>
                                        <p:tgtEl>
                                          <p:spTgt spid="124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11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3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18" name="Oval 18"/>
          <p:cNvSpPr>
            <a:spLocks noChangeArrowheads="1"/>
          </p:cNvSpPr>
          <p:nvPr/>
        </p:nvSpPr>
        <p:spPr bwMode="auto">
          <a:xfrm>
            <a:off x="4284663" y="1557338"/>
            <a:ext cx="1079500" cy="1150937"/>
          </a:xfrm>
          <a:prstGeom prst="ellipse">
            <a:avLst/>
          </a:prstGeom>
          <a:gradFill rotWithShape="1">
            <a:gsLst>
              <a:gs pos="0">
                <a:srgbClr val="E1F834">
                  <a:alpha val="50000"/>
                </a:srgbClr>
              </a:gs>
              <a:gs pos="100000">
                <a:srgbClr val="E1F834">
                  <a:gamma/>
                  <a:shade val="46275"/>
                  <a:invGamma/>
                  <a:alpha val="50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6804" name="Text Box 4"/>
          <p:cNvSpPr txBox="1">
            <a:spLocks noChangeArrowheads="1"/>
          </p:cNvSpPr>
          <p:nvPr/>
        </p:nvSpPr>
        <p:spPr bwMode="auto">
          <a:xfrm>
            <a:off x="106363" y="123825"/>
            <a:ext cx="5186362" cy="760413"/>
          </a:xfrm>
          <a:prstGeom prst="rect">
            <a:avLst/>
          </a:prstGeom>
          <a:gradFill rotWithShape="0">
            <a:gsLst>
              <a:gs pos="0">
                <a:srgbClr val="FFF638"/>
              </a:gs>
              <a:gs pos="100000">
                <a:srgbClr val="A6FFD1"/>
              </a:gs>
            </a:gsLst>
            <a:lin ang="5400000" scaled="1"/>
          </a:gra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 eaLnBrk="0" hangingPunct="0"/>
            <a:r>
              <a:rPr lang="en-GB" sz="2400" b="1" dirty="0">
                <a:latin typeface="Helvetica" pitchFamily="34" charset="0"/>
              </a:rPr>
              <a:t>Inductive Effects are Short Range</a:t>
            </a:r>
          </a:p>
          <a:p>
            <a:pPr algn="just" eaLnBrk="0" hangingPunct="0"/>
            <a:r>
              <a:rPr lang="en-GB" b="1" dirty="0">
                <a:latin typeface="Helvetica" pitchFamily="34" charset="0"/>
              </a:rPr>
              <a:t>In Contrast to Resonance Effects</a:t>
            </a:r>
          </a:p>
        </p:txBody>
      </p:sp>
      <p:sp>
        <p:nvSpPr>
          <p:cNvPr id="76808" name="AutoShape 8"/>
          <p:cNvSpPr>
            <a:spLocks noChangeArrowheads="1"/>
          </p:cNvSpPr>
          <p:nvPr/>
        </p:nvSpPr>
        <p:spPr bwMode="auto">
          <a:xfrm>
            <a:off x="7164388" y="3573463"/>
            <a:ext cx="936625" cy="863600"/>
          </a:xfrm>
          <a:prstGeom prst="rightArrow">
            <a:avLst>
              <a:gd name="adj1" fmla="val 50000"/>
              <a:gd name="adj2" fmla="val 27114"/>
            </a:avLst>
          </a:prstGeom>
          <a:gradFill rotWithShape="1">
            <a:gsLst>
              <a:gs pos="0">
                <a:srgbClr val="F36627">
                  <a:alpha val="50000"/>
                </a:srgbClr>
              </a:gs>
              <a:gs pos="100000">
                <a:srgbClr val="F36627">
                  <a:gamma/>
                  <a:shade val="46275"/>
                  <a:invGamma/>
                  <a:alpha val="50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6809" name="AutoShape 9"/>
          <p:cNvSpPr>
            <a:spLocks noChangeArrowheads="1"/>
          </p:cNvSpPr>
          <p:nvPr/>
        </p:nvSpPr>
        <p:spPr bwMode="auto">
          <a:xfrm>
            <a:off x="5148263" y="3716338"/>
            <a:ext cx="936625" cy="574675"/>
          </a:xfrm>
          <a:prstGeom prst="rightArrow">
            <a:avLst>
              <a:gd name="adj1" fmla="val 50000"/>
              <a:gd name="adj2" fmla="val 40746"/>
            </a:avLst>
          </a:prstGeom>
          <a:gradFill rotWithShape="1">
            <a:gsLst>
              <a:gs pos="0">
                <a:srgbClr val="F36627">
                  <a:alpha val="50000"/>
                </a:srgbClr>
              </a:gs>
              <a:gs pos="100000">
                <a:srgbClr val="F36627">
                  <a:gamma/>
                  <a:shade val="46275"/>
                  <a:invGamma/>
                  <a:alpha val="50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6810" name="AutoShape 10"/>
          <p:cNvSpPr>
            <a:spLocks noChangeArrowheads="1"/>
          </p:cNvSpPr>
          <p:nvPr/>
        </p:nvSpPr>
        <p:spPr bwMode="auto">
          <a:xfrm>
            <a:off x="3276600" y="3860800"/>
            <a:ext cx="936625" cy="285750"/>
          </a:xfrm>
          <a:prstGeom prst="rightArrow">
            <a:avLst>
              <a:gd name="adj1" fmla="val 50000"/>
              <a:gd name="adj2" fmla="val 81944"/>
            </a:avLst>
          </a:prstGeom>
          <a:gradFill rotWithShape="1">
            <a:gsLst>
              <a:gs pos="0">
                <a:srgbClr val="F36627">
                  <a:alpha val="50000"/>
                </a:srgbClr>
              </a:gs>
              <a:gs pos="100000">
                <a:srgbClr val="F36627">
                  <a:gamma/>
                  <a:shade val="46275"/>
                  <a:invGamma/>
                  <a:alpha val="50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graphicFrame>
        <p:nvGraphicFramePr>
          <p:cNvPr id="76805" name="Object 5"/>
          <p:cNvGraphicFramePr>
            <a:graphicFrameLocks noGrp="1" noChangeAspect="1"/>
          </p:cNvGraphicFramePr>
          <p:nvPr>
            <p:ph/>
          </p:nvPr>
        </p:nvGraphicFramePr>
        <p:xfrm>
          <a:off x="1344613" y="2128838"/>
          <a:ext cx="6454775" cy="214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65" name="CS ChemDraw Drawing" r:id="rId3" imgW="6454140" imgH="2143760" progId="">
                  <p:embed/>
                </p:oleObj>
              </mc:Choice>
              <mc:Fallback>
                <p:oleObj name="CS ChemDraw Drawing" r:id="rId3" imgW="6454140" imgH="2143760" progId="">
                  <p:embed/>
                  <p:pic>
                    <p:nvPicPr>
                      <p:cNvPr id="0" name="Picture 6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4613" y="2128838"/>
                        <a:ext cx="6454775" cy="2143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811" name="AutoShape 11"/>
          <p:cNvSpPr>
            <a:spLocks noChangeArrowheads="1"/>
          </p:cNvSpPr>
          <p:nvPr/>
        </p:nvSpPr>
        <p:spPr bwMode="auto">
          <a:xfrm rot="5400000">
            <a:off x="4319587" y="3033713"/>
            <a:ext cx="936625" cy="285750"/>
          </a:xfrm>
          <a:prstGeom prst="rightArrow">
            <a:avLst>
              <a:gd name="adj1" fmla="val 50000"/>
              <a:gd name="adj2" fmla="val 81944"/>
            </a:avLst>
          </a:prstGeom>
          <a:gradFill rotWithShape="1">
            <a:gsLst>
              <a:gs pos="0">
                <a:srgbClr val="F36627">
                  <a:alpha val="50000"/>
                </a:srgbClr>
              </a:gs>
              <a:gs pos="100000">
                <a:srgbClr val="F36627">
                  <a:gamma/>
                  <a:shade val="46275"/>
                  <a:invGamma/>
                  <a:alpha val="50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6812" name="Text Box 12"/>
          <p:cNvSpPr txBox="1">
            <a:spLocks noChangeArrowheads="1"/>
          </p:cNvSpPr>
          <p:nvPr/>
        </p:nvSpPr>
        <p:spPr bwMode="auto">
          <a:xfrm>
            <a:off x="4500563" y="1700213"/>
            <a:ext cx="652462" cy="457200"/>
          </a:xfrm>
          <a:prstGeom prst="rect">
            <a:avLst/>
          </a:prstGeom>
          <a:solidFill>
            <a:srgbClr val="7268E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2400" b="1" dirty="0">
                <a:latin typeface="Symbol" pitchFamily="18" charset="2"/>
              </a:rPr>
              <a:t>d</a:t>
            </a:r>
            <a:r>
              <a:rPr lang="en-GB" sz="2400" b="1" dirty="0"/>
              <a:t>+</a:t>
            </a:r>
          </a:p>
        </p:txBody>
      </p:sp>
      <p:sp>
        <p:nvSpPr>
          <p:cNvPr id="76813" name="Text Box 13"/>
          <p:cNvSpPr txBox="1">
            <a:spLocks noChangeArrowheads="1"/>
          </p:cNvSpPr>
          <p:nvPr/>
        </p:nvSpPr>
        <p:spPr bwMode="auto">
          <a:xfrm>
            <a:off x="2700338" y="3355975"/>
            <a:ext cx="647700" cy="457200"/>
          </a:xfrm>
          <a:prstGeom prst="rect">
            <a:avLst/>
          </a:prstGeom>
          <a:solidFill>
            <a:srgbClr val="7268E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2400" b="1" dirty="0">
                <a:latin typeface="Symbol" pitchFamily="18" charset="2"/>
              </a:rPr>
              <a:t>d</a:t>
            </a:r>
            <a:r>
              <a:rPr lang="en-GB" sz="2400" b="1" dirty="0"/>
              <a:t>+</a:t>
            </a:r>
          </a:p>
        </p:txBody>
      </p:sp>
      <p:sp>
        <p:nvSpPr>
          <p:cNvPr id="76814" name="Text Box 14"/>
          <p:cNvSpPr txBox="1">
            <a:spLocks noChangeArrowheads="1"/>
          </p:cNvSpPr>
          <p:nvPr/>
        </p:nvSpPr>
        <p:spPr bwMode="auto">
          <a:xfrm>
            <a:off x="4356100" y="4364038"/>
            <a:ext cx="792163" cy="641350"/>
          </a:xfrm>
          <a:prstGeom prst="rect">
            <a:avLst/>
          </a:prstGeom>
          <a:solidFill>
            <a:srgbClr val="7268E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3600" b="1" dirty="0">
                <a:latin typeface="Symbol" pitchFamily="18" charset="2"/>
              </a:rPr>
              <a:t>d</a:t>
            </a:r>
            <a:r>
              <a:rPr lang="en-GB" sz="3600" b="1" dirty="0"/>
              <a:t>+</a:t>
            </a:r>
          </a:p>
        </p:txBody>
      </p:sp>
      <p:sp>
        <p:nvSpPr>
          <p:cNvPr id="76815" name="Text Box 15"/>
          <p:cNvSpPr txBox="1">
            <a:spLocks noChangeArrowheads="1"/>
          </p:cNvSpPr>
          <p:nvPr/>
        </p:nvSpPr>
        <p:spPr bwMode="auto">
          <a:xfrm>
            <a:off x="6156325" y="2781300"/>
            <a:ext cx="1008063" cy="823913"/>
          </a:xfrm>
          <a:prstGeom prst="rect">
            <a:avLst/>
          </a:prstGeom>
          <a:solidFill>
            <a:srgbClr val="7268E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4800" b="1" dirty="0">
                <a:latin typeface="Symbol" pitchFamily="18" charset="2"/>
              </a:rPr>
              <a:t>d</a:t>
            </a:r>
            <a:r>
              <a:rPr lang="en-GB" sz="4800" b="1" dirty="0"/>
              <a:t>+</a:t>
            </a:r>
          </a:p>
        </p:txBody>
      </p:sp>
      <p:sp>
        <p:nvSpPr>
          <p:cNvPr id="76816" name="Text Box 16"/>
          <p:cNvSpPr txBox="1">
            <a:spLocks noChangeArrowheads="1"/>
          </p:cNvSpPr>
          <p:nvPr/>
        </p:nvSpPr>
        <p:spPr bwMode="auto">
          <a:xfrm>
            <a:off x="7956550" y="2636838"/>
            <a:ext cx="1008063" cy="1006475"/>
          </a:xfrm>
          <a:prstGeom prst="rect">
            <a:avLst/>
          </a:prstGeom>
          <a:solidFill>
            <a:srgbClr val="E652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6000" b="1" dirty="0">
                <a:latin typeface="Symbol" pitchFamily="18" charset="2"/>
              </a:rPr>
              <a:t>d</a:t>
            </a:r>
            <a:r>
              <a:rPr lang="en-GB" sz="6000" b="1" dirty="0"/>
              <a:t>-</a:t>
            </a:r>
          </a:p>
        </p:txBody>
      </p:sp>
      <p:sp>
        <p:nvSpPr>
          <p:cNvPr id="76817" name="Text Box 17"/>
          <p:cNvSpPr txBox="1">
            <a:spLocks noChangeArrowheads="1"/>
          </p:cNvSpPr>
          <p:nvPr/>
        </p:nvSpPr>
        <p:spPr bwMode="auto">
          <a:xfrm>
            <a:off x="2987675" y="5373688"/>
            <a:ext cx="5113338" cy="923330"/>
          </a:xfrm>
          <a:prstGeom prst="rect">
            <a:avLst/>
          </a:prstGeom>
          <a:solidFill>
            <a:srgbClr val="E1F834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en-GB" dirty="0"/>
              <a:t>The polarised C-Cl bond transmits further polarisation through the </a:t>
            </a:r>
            <a:r>
              <a:rPr lang="en-GB" dirty="0">
                <a:latin typeface="Symbol" pitchFamily="18" charset="2"/>
              </a:rPr>
              <a:t>s</a:t>
            </a:r>
            <a:r>
              <a:rPr lang="en-GB" dirty="0"/>
              <a:t>-bond framework, </a:t>
            </a:r>
          </a:p>
          <a:p>
            <a:pPr algn="just"/>
            <a:r>
              <a:rPr lang="en-GB" dirty="0"/>
              <a:t>But effect drops off quickly…</a:t>
            </a:r>
          </a:p>
        </p:txBody>
      </p:sp>
      <p:grpSp>
        <p:nvGrpSpPr>
          <p:cNvPr id="76821" name="Group 21"/>
          <p:cNvGrpSpPr>
            <a:grpSpLocks/>
          </p:cNvGrpSpPr>
          <p:nvPr/>
        </p:nvGrpSpPr>
        <p:grpSpPr bwMode="auto">
          <a:xfrm>
            <a:off x="88900" y="1392236"/>
            <a:ext cx="4411663" cy="1015998"/>
            <a:chOff x="56" y="877"/>
            <a:chExt cx="2779" cy="640"/>
          </a:xfrm>
        </p:grpSpPr>
        <p:sp>
          <p:nvSpPr>
            <p:cNvPr id="76819" name="Text Box 19"/>
            <p:cNvSpPr txBox="1">
              <a:spLocks noChangeArrowheads="1"/>
            </p:cNvSpPr>
            <p:nvPr/>
          </p:nvSpPr>
          <p:spPr bwMode="auto">
            <a:xfrm>
              <a:off x="56" y="877"/>
              <a:ext cx="2189" cy="640"/>
            </a:xfrm>
            <a:prstGeom prst="rect">
              <a:avLst/>
            </a:prstGeom>
            <a:solidFill>
              <a:srgbClr val="F7A7E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GB" dirty="0" smtClean="0"/>
            </a:p>
            <a:p>
              <a:r>
                <a:rPr lang="en-GB" sz="2400" dirty="0" smtClean="0">
                  <a:latin typeface="Bookman Old Style" pitchFamily="18" charset="0"/>
                </a:rPr>
                <a:t>This </a:t>
              </a:r>
              <a:r>
                <a:rPr lang="en-GB" sz="2400" dirty="0">
                  <a:latin typeface="Bookman Old Style" pitchFamily="18" charset="0"/>
                </a:rPr>
                <a:t>proton is acidic</a:t>
              </a:r>
              <a:r>
                <a:rPr lang="en-GB" dirty="0" smtClean="0"/>
                <a:t>.</a:t>
              </a:r>
            </a:p>
            <a:p>
              <a:endParaRPr lang="en-GB" dirty="0"/>
            </a:p>
          </p:txBody>
        </p:sp>
        <p:sp>
          <p:nvSpPr>
            <p:cNvPr id="76820" name="Line 20"/>
            <p:cNvSpPr>
              <a:spLocks noChangeShapeType="1"/>
            </p:cNvSpPr>
            <p:nvPr/>
          </p:nvSpPr>
          <p:spPr bwMode="auto">
            <a:xfrm>
              <a:off x="2200" y="1434"/>
              <a:ext cx="63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6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18" grpId="0" animBg="1"/>
      <p:bldP spid="76804" grpId="0" animBg="1"/>
      <p:bldP spid="76808" grpId="0" animBg="1"/>
      <p:bldP spid="76809" grpId="0" animBg="1"/>
      <p:bldP spid="76810" grpId="0" animBg="1"/>
      <p:bldP spid="76813" grpId="0" animBg="1"/>
      <p:bldP spid="76814" grpId="0" animBg="1"/>
      <p:bldP spid="76815" grpId="0" animBg="1"/>
      <p:bldP spid="76816" grpId="0" animBg="1"/>
      <p:bldP spid="768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6" name="Text Box 4"/>
          <p:cNvSpPr txBox="1">
            <a:spLocks noChangeArrowheads="1"/>
          </p:cNvSpPr>
          <p:nvPr/>
        </p:nvSpPr>
        <p:spPr bwMode="auto">
          <a:xfrm>
            <a:off x="106362" y="123825"/>
            <a:ext cx="7659687" cy="461665"/>
          </a:xfrm>
          <a:prstGeom prst="rect">
            <a:avLst/>
          </a:prstGeom>
          <a:gradFill rotWithShape="0">
            <a:gsLst>
              <a:gs pos="0">
                <a:srgbClr val="FFF638"/>
              </a:gs>
              <a:gs pos="100000">
                <a:srgbClr val="A6FFD1"/>
              </a:gs>
            </a:gsLst>
            <a:lin ang="5400000" scaled="1"/>
          </a:gra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en-GB" sz="2400" b="1" dirty="0">
                <a:latin typeface="Helvetica" pitchFamily="34" charset="0"/>
              </a:rPr>
              <a:t>Inductive Effects and Carbocation Stability</a:t>
            </a:r>
            <a:endParaRPr lang="en-GB" b="1" dirty="0">
              <a:latin typeface="Helvetica" pitchFamily="34" charset="0"/>
            </a:endParaRPr>
          </a:p>
        </p:txBody>
      </p:sp>
      <p:grpSp>
        <p:nvGrpSpPr>
          <p:cNvPr id="110619" name="Group 27"/>
          <p:cNvGrpSpPr>
            <a:grpSpLocks/>
          </p:cNvGrpSpPr>
          <p:nvPr/>
        </p:nvGrpSpPr>
        <p:grpSpPr bwMode="auto">
          <a:xfrm>
            <a:off x="250825" y="1693863"/>
            <a:ext cx="8713788" cy="1944687"/>
            <a:chOff x="158" y="1067"/>
            <a:chExt cx="5489" cy="1225"/>
          </a:xfrm>
        </p:grpSpPr>
        <p:sp>
          <p:nvSpPr>
            <p:cNvPr id="110599" name="Rectangle 7"/>
            <p:cNvSpPr>
              <a:spLocks noChangeArrowheads="1"/>
            </p:cNvSpPr>
            <p:nvPr/>
          </p:nvSpPr>
          <p:spPr bwMode="auto">
            <a:xfrm>
              <a:off x="158" y="1067"/>
              <a:ext cx="5489" cy="1225"/>
            </a:xfrm>
            <a:prstGeom prst="rect">
              <a:avLst/>
            </a:prstGeom>
            <a:gradFill rotWithShape="1">
              <a:gsLst>
                <a:gs pos="0">
                  <a:srgbClr val="E1F834">
                    <a:alpha val="55000"/>
                  </a:srgbClr>
                </a:gs>
                <a:gs pos="100000">
                  <a:srgbClr val="FAA4A6">
                    <a:alpha val="55000"/>
                  </a:srgbClr>
                </a:gs>
              </a:gsLst>
              <a:lin ang="0" scaled="1"/>
            </a:gra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graphicFrame>
          <p:nvGraphicFramePr>
            <p:cNvPr id="110604" name="Object 12"/>
            <p:cNvGraphicFramePr>
              <a:graphicFrameLocks noChangeAspect="1"/>
            </p:cNvGraphicFramePr>
            <p:nvPr/>
          </p:nvGraphicFramePr>
          <p:xfrm>
            <a:off x="288" y="1344"/>
            <a:ext cx="5314" cy="7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0708" name="CS ChemDraw Drawing" r:id="rId3" imgW="9649460" imgH="1361440" progId="">
                    <p:embed/>
                  </p:oleObj>
                </mc:Choice>
                <mc:Fallback>
                  <p:oleObj name="CS ChemDraw Drawing" r:id="rId3" imgW="9649460" imgH="1361440" progId="">
                    <p:embed/>
                    <p:pic>
                      <p:nvPicPr>
                        <p:cNvPr id="0" name="Picture 1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" y="1344"/>
                          <a:ext cx="5314" cy="7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10600" name="Text Box 8"/>
          <p:cNvSpPr txBox="1">
            <a:spLocks noChangeArrowheads="1"/>
          </p:cNvSpPr>
          <p:nvPr/>
        </p:nvSpPr>
        <p:spPr bwMode="auto">
          <a:xfrm>
            <a:off x="273050" y="3717925"/>
            <a:ext cx="15176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b="1" dirty="0"/>
              <a:t>Methyl</a:t>
            </a:r>
          </a:p>
          <a:p>
            <a:pPr algn="ctr"/>
            <a:r>
              <a:rPr lang="en-GB" b="1" dirty="0"/>
              <a:t>Carbocation</a:t>
            </a:r>
          </a:p>
        </p:txBody>
      </p:sp>
      <p:sp>
        <p:nvSpPr>
          <p:cNvPr id="110601" name="Text Box 9"/>
          <p:cNvSpPr txBox="1">
            <a:spLocks noChangeArrowheads="1"/>
          </p:cNvSpPr>
          <p:nvPr/>
        </p:nvSpPr>
        <p:spPr bwMode="auto">
          <a:xfrm>
            <a:off x="2360613" y="3709988"/>
            <a:ext cx="15176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b="1" dirty="0"/>
              <a:t>Primary</a:t>
            </a:r>
          </a:p>
          <a:p>
            <a:pPr algn="ctr"/>
            <a:r>
              <a:rPr lang="en-GB" b="1" dirty="0"/>
              <a:t>Carbocation</a:t>
            </a:r>
          </a:p>
        </p:txBody>
      </p:sp>
      <p:sp>
        <p:nvSpPr>
          <p:cNvPr id="110602" name="Text Box 10"/>
          <p:cNvSpPr txBox="1">
            <a:spLocks noChangeArrowheads="1"/>
          </p:cNvSpPr>
          <p:nvPr/>
        </p:nvSpPr>
        <p:spPr bwMode="auto">
          <a:xfrm>
            <a:off x="4833938" y="3709988"/>
            <a:ext cx="15176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b="1" dirty="0"/>
              <a:t>Secondary</a:t>
            </a:r>
          </a:p>
          <a:p>
            <a:pPr algn="ctr"/>
            <a:r>
              <a:rPr lang="en-GB" b="1" dirty="0"/>
              <a:t>Carbocation</a:t>
            </a:r>
          </a:p>
        </p:txBody>
      </p:sp>
      <p:sp>
        <p:nvSpPr>
          <p:cNvPr id="110603" name="Text Box 11"/>
          <p:cNvSpPr txBox="1">
            <a:spLocks noChangeArrowheads="1"/>
          </p:cNvSpPr>
          <p:nvPr/>
        </p:nvSpPr>
        <p:spPr bwMode="auto">
          <a:xfrm>
            <a:off x="6969125" y="3709988"/>
            <a:ext cx="15176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b="1" dirty="0"/>
              <a:t>Tertiary</a:t>
            </a:r>
          </a:p>
          <a:p>
            <a:pPr algn="ctr"/>
            <a:r>
              <a:rPr lang="en-GB" b="1" dirty="0"/>
              <a:t>Carbocation</a:t>
            </a:r>
          </a:p>
        </p:txBody>
      </p:sp>
      <p:sp>
        <p:nvSpPr>
          <p:cNvPr id="110605" name="Text Box 13"/>
          <p:cNvSpPr txBox="1">
            <a:spLocks noChangeArrowheads="1"/>
          </p:cNvSpPr>
          <p:nvPr/>
        </p:nvSpPr>
        <p:spPr bwMode="auto">
          <a:xfrm>
            <a:off x="592138" y="1052513"/>
            <a:ext cx="1098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b="1" dirty="0"/>
              <a:t>LEAST</a:t>
            </a:r>
            <a:br>
              <a:rPr lang="en-GB" b="1" dirty="0"/>
            </a:br>
            <a:r>
              <a:rPr lang="en-GB" b="1" dirty="0"/>
              <a:t>STABLE</a:t>
            </a:r>
          </a:p>
        </p:txBody>
      </p:sp>
      <p:sp>
        <p:nvSpPr>
          <p:cNvPr id="110606" name="Text Box 14"/>
          <p:cNvSpPr txBox="1">
            <a:spLocks noChangeArrowheads="1"/>
          </p:cNvSpPr>
          <p:nvPr/>
        </p:nvSpPr>
        <p:spPr bwMode="auto">
          <a:xfrm>
            <a:off x="7216775" y="1052513"/>
            <a:ext cx="1098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b="1" dirty="0"/>
              <a:t>MOST</a:t>
            </a:r>
            <a:br>
              <a:rPr lang="en-GB" b="1" dirty="0"/>
            </a:br>
            <a:r>
              <a:rPr lang="en-GB" b="1" dirty="0"/>
              <a:t>STABLE</a:t>
            </a:r>
          </a:p>
        </p:txBody>
      </p:sp>
      <p:sp>
        <p:nvSpPr>
          <p:cNvPr id="110607" name="AutoShape 15"/>
          <p:cNvSpPr>
            <a:spLocks noChangeArrowheads="1"/>
          </p:cNvSpPr>
          <p:nvPr/>
        </p:nvSpPr>
        <p:spPr bwMode="auto">
          <a:xfrm>
            <a:off x="1835150" y="1190625"/>
            <a:ext cx="5184775" cy="287338"/>
          </a:xfrm>
          <a:prstGeom prst="rightArrow">
            <a:avLst>
              <a:gd name="adj1" fmla="val 50000"/>
              <a:gd name="adj2" fmla="val 451104"/>
            </a:avLst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0620" name="Rectangle 28"/>
          <p:cNvSpPr>
            <a:spLocks noChangeArrowheads="1"/>
          </p:cNvSpPr>
          <p:nvPr/>
        </p:nvSpPr>
        <p:spPr bwMode="auto">
          <a:xfrm>
            <a:off x="71438" y="4654550"/>
            <a:ext cx="5724525" cy="2087563"/>
          </a:xfrm>
          <a:prstGeom prst="rect">
            <a:avLst/>
          </a:prstGeom>
          <a:solidFill>
            <a:srgbClr val="E1F834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0612" name="Text Box 20"/>
          <p:cNvSpPr txBox="1">
            <a:spLocks noChangeArrowheads="1"/>
          </p:cNvSpPr>
          <p:nvPr/>
        </p:nvSpPr>
        <p:spPr bwMode="auto">
          <a:xfrm>
            <a:off x="179388" y="5589588"/>
            <a:ext cx="513238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b="1" dirty="0"/>
              <a:t>The methyl groups have +I inductive effects.</a:t>
            </a:r>
          </a:p>
          <a:p>
            <a:endParaRPr lang="en-GB" b="1" dirty="0"/>
          </a:p>
        </p:txBody>
      </p:sp>
      <p:sp>
        <p:nvSpPr>
          <p:cNvPr id="110613" name="Rectangle 21"/>
          <p:cNvSpPr>
            <a:spLocks noChangeArrowheads="1"/>
          </p:cNvSpPr>
          <p:nvPr/>
        </p:nvSpPr>
        <p:spPr bwMode="auto">
          <a:xfrm>
            <a:off x="179388" y="4724400"/>
            <a:ext cx="56165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b="1" dirty="0"/>
              <a:t>Carbon atom is electron deficient (only has 6 electrons in its outer valence).</a:t>
            </a:r>
          </a:p>
        </p:txBody>
      </p:sp>
      <p:sp>
        <p:nvSpPr>
          <p:cNvPr id="110614" name="Rectangle 22"/>
          <p:cNvSpPr>
            <a:spLocks noChangeArrowheads="1"/>
          </p:cNvSpPr>
          <p:nvPr/>
        </p:nvSpPr>
        <p:spPr bwMode="auto">
          <a:xfrm>
            <a:off x="179388" y="6092825"/>
            <a:ext cx="55451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b="1" dirty="0"/>
              <a:t>Thus, extra electron density is ‘pushed’ onto the carbocation, which stabilises the carbocation.</a:t>
            </a:r>
          </a:p>
        </p:txBody>
      </p:sp>
      <p:sp>
        <p:nvSpPr>
          <p:cNvPr id="110615" name="AutoShape 23"/>
          <p:cNvSpPr>
            <a:spLocks noChangeArrowheads="1"/>
          </p:cNvSpPr>
          <p:nvPr/>
        </p:nvSpPr>
        <p:spPr bwMode="auto">
          <a:xfrm rot="5400000">
            <a:off x="7093743" y="5374482"/>
            <a:ext cx="576263" cy="285750"/>
          </a:xfrm>
          <a:prstGeom prst="rightArrow">
            <a:avLst>
              <a:gd name="adj1" fmla="val 50000"/>
              <a:gd name="adj2" fmla="val 50417"/>
            </a:avLst>
          </a:prstGeom>
          <a:gradFill rotWithShape="1">
            <a:gsLst>
              <a:gs pos="0">
                <a:srgbClr val="F36627">
                  <a:alpha val="50000"/>
                </a:srgbClr>
              </a:gs>
              <a:gs pos="100000">
                <a:srgbClr val="F36627">
                  <a:gamma/>
                  <a:shade val="46275"/>
                  <a:invGamma/>
                  <a:alpha val="50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0617" name="AutoShape 25"/>
          <p:cNvSpPr>
            <a:spLocks noChangeArrowheads="1"/>
          </p:cNvSpPr>
          <p:nvPr/>
        </p:nvSpPr>
        <p:spPr bwMode="auto">
          <a:xfrm rot="-1651774">
            <a:off x="6732588" y="6096000"/>
            <a:ext cx="576262" cy="285750"/>
          </a:xfrm>
          <a:prstGeom prst="rightArrow">
            <a:avLst>
              <a:gd name="adj1" fmla="val 50000"/>
              <a:gd name="adj2" fmla="val 50417"/>
            </a:avLst>
          </a:prstGeom>
          <a:gradFill rotWithShape="1">
            <a:gsLst>
              <a:gs pos="0">
                <a:srgbClr val="F36627">
                  <a:alpha val="50000"/>
                </a:srgbClr>
              </a:gs>
              <a:gs pos="100000">
                <a:srgbClr val="F36627">
                  <a:gamma/>
                  <a:shade val="46275"/>
                  <a:invGamma/>
                  <a:alpha val="50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0618" name="AutoShape 26"/>
          <p:cNvSpPr>
            <a:spLocks noChangeArrowheads="1"/>
          </p:cNvSpPr>
          <p:nvPr/>
        </p:nvSpPr>
        <p:spPr bwMode="auto">
          <a:xfrm rot="12670115">
            <a:off x="7524750" y="6096000"/>
            <a:ext cx="576263" cy="285750"/>
          </a:xfrm>
          <a:prstGeom prst="rightArrow">
            <a:avLst>
              <a:gd name="adj1" fmla="val 50000"/>
              <a:gd name="adj2" fmla="val 50417"/>
            </a:avLst>
          </a:prstGeom>
          <a:gradFill rotWithShape="1">
            <a:gsLst>
              <a:gs pos="0">
                <a:srgbClr val="F36627">
                  <a:alpha val="50000"/>
                </a:srgbClr>
              </a:gs>
              <a:gs pos="100000">
                <a:srgbClr val="F36627">
                  <a:gamma/>
                  <a:shade val="46275"/>
                  <a:invGamma/>
                  <a:alpha val="50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graphicFrame>
        <p:nvGraphicFramePr>
          <p:cNvPr id="110608" name="Object 16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047165334"/>
              </p:ext>
            </p:extLst>
          </p:nvPr>
        </p:nvGraphicFramePr>
        <p:xfrm>
          <a:off x="6512717" y="5266213"/>
          <a:ext cx="1738313" cy="11361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709" name="CS ChemDraw Drawing" r:id="rId5" imgW="2791460" imgH="1823720" progId="">
                  <p:embed/>
                </p:oleObj>
              </mc:Choice>
              <mc:Fallback>
                <p:oleObj name="CS ChemDraw Drawing" r:id="rId5" imgW="2791460" imgH="1823720" progId="">
                  <p:embed/>
                  <p:pic>
                    <p:nvPicPr>
                      <p:cNvPr id="0" name="Picture 11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2717" y="5266213"/>
                        <a:ext cx="1738313" cy="113613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10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6" grpId="0" animBg="1"/>
      <p:bldP spid="110600" grpId="0"/>
      <p:bldP spid="110601" grpId="0"/>
      <p:bldP spid="110602" grpId="0"/>
      <p:bldP spid="110603" grpId="0"/>
      <p:bldP spid="110605" grpId="0"/>
      <p:bldP spid="110606" grpId="0"/>
      <p:bldP spid="110607" grpId="0" animBg="1"/>
      <p:bldP spid="110612" grpId="0"/>
      <p:bldP spid="110613" grpId="0"/>
      <p:bldP spid="110614" grpId="0"/>
      <p:bldP spid="110615" grpId="0" animBg="1"/>
      <p:bldP spid="110617" grpId="0" animBg="1"/>
      <p:bldP spid="1106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600" dirty="0" smtClean="0">
                <a:latin typeface="Bookman Old Style" pitchFamily="18" charset="0"/>
              </a:rPr>
              <a:t>HOME ASSIGNMENT</a:t>
            </a:r>
            <a:endParaRPr lang="en-US" spc="600" dirty="0"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n-US" sz="2400" dirty="0" smtClean="0">
                <a:latin typeface="Bookman Old Style" pitchFamily="18" charset="0"/>
              </a:rPr>
              <a:t>1) Using the curved arrow notation, show the formation of reactive intermediates when the following covalent bonds undergo heterolytic cleavage. </a:t>
            </a:r>
          </a:p>
          <a:p>
            <a:pPr>
              <a:buNone/>
            </a:pPr>
            <a:r>
              <a:rPr lang="en-US" sz="2400" dirty="0" smtClean="0">
                <a:latin typeface="Bookman Old Style" pitchFamily="18" charset="0"/>
              </a:rPr>
              <a:t>    CH</a:t>
            </a:r>
            <a:r>
              <a:rPr lang="en-US" sz="2400" baseline="-25000" dirty="0" smtClean="0">
                <a:latin typeface="Bookman Old Style" pitchFamily="18" charset="0"/>
              </a:rPr>
              <a:t>3</a:t>
            </a:r>
            <a:r>
              <a:rPr lang="en-US" sz="2400" dirty="0" smtClean="0">
                <a:latin typeface="Bookman Old Style" pitchFamily="18" charset="0"/>
              </a:rPr>
              <a:t>-CN,</a:t>
            </a:r>
            <a:r>
              <a:rPr lang="en-US" sz="2400" dirty="0">
                <a:latin typeface="Bookman Old Style" pitchFamily="18" charset="0"/>
              </a:rPr>
              <a:t> </a:t>
            </a:r>
            <a:r>
              <a:rPr lang="en-US" sz="2400" dirty="0" smtClean="0">
                <a:latin typeface="Bookman Old Style" pitchFamily="18" charset="0"/>
              </a:rPr>
              <a:t>CH</a:t>
            </a:r>
            <a:r>
              <a:rPr lang="en-US" sz="2400" baseline="-25000" dirty="0" smtClean="0">
                <a:latin typeface="Bookman Old Style" pitchFamily="18" charset="0"/>
              </a:rPr>
              <a:t>3</a:t>
            </a:r>
            <a:r>
              <a:rPr lang="en-US" sz="2400" dirty="0" smtClean="0">
                <a:latin typeface="Bookman Old Style" pitchFamily="18" charset="0"/>
              </a:rPr>
              <a:t>-SCH</a:t>
            </a:r>
            <a:r>
              <a:rPr lang="en-US" sz="2400" baseline="-25000" dirty="0" smtClean="0">
                <a:latin typeface="Bookman Old Style" pitchFamily="18" charset="0"/>
              </a:rPr>
              <a:t>3</a:t>
            </a:r>
            <a:r>
              <a:rPr lang="en-US" sz="2400" dirty="0" smtClean="0">
                <a:latin typeface="Bookman Old Style" pitchFamily="18" charset="0"/>
              </a:rPr>
              <a:t>,</a:t>
            </a:r>
            <a:r>
              <a:rPr lang="en-US" sz="2400" dirty="0">
                <a:latin typeface="Bookman Old Style" pitchFamily="18" charset="0"/>
              </a:rPr>
              <a:t> </a:t>
            </a:r>
            <a:r>
              <a:rPr lang="en-US" sz="2400" dirty="0" smtClean="0">
                <a:latin typeface="Bookman Old Style" pitchFamily="18" charset="0"/>
              </a:rPr>
              <a:t>CH</a:t>
            </a:r>
            <a:r>
              <a:rPr lang="en-US" sz="2400" baseline="-25000" dirty="0" smtClean="0">
                <a:latin typeface="Bookman Old Style" pitchFamily="18" charset="0"/>
              </a:rPr>
              <a:t>3</a:t>
            </a:r>
            <a:r>
              <a:rPr lang="en-US" sz="2400" dirty="0" smtClean="0">
                <a:latin typeface="Bookman Old Style" pitchFamily="18" charset="0"/>
              </a:rPr>
              <a:t>-Cu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 smtClean="0">
                <a:latin typeface="Bookman Old Style" pitchFamily="18" charset="0"/>
              </a:rPr>
              <a:t>2) Which bond is more polar in the following pairs of molecules:</a:t>
            </a:r>
          </a:p>
          <a:p>
            <a:pPr marL="0" indent="0">
              <a:buNone/>
            </a:pPr>
            <a:r>
              <a:rPr lang="en-US" sz="2400" dirty="0">
                <a:latin typeface="Bookman Old Style" pitchFamily="18" charset="0"/>
              </a:rPr>
              <a:t>	</a:t>
            </a:r>
            <a:r>
              <a:rPr lang="en-US" sz="2400" dirty="0" smtClean="0">
                <a:latin typeface="Bookman Old Style" pitchFamily="18" charset="0"/>
              </a:rPr>
              <a:t>a) H</a:t>
            </a:r>
            <a:r>
              <a:rPr lang="en-US" sz="2400" baseline="-25000" dirty="0" smtClean="0">
                <a:latin typeface="Bookman Old Style" pitchFamily="18" charset="0"/>
              </a:rPr>
              <a:t>3</a:t>
            </a:r>
            <a:r>
              <a:rPr lang="en-US" sz="2400" dirty="0" smtClean="0">
                <a:latin typeface="Bookman Old Style" pitchFamily="18" charset="0"/>
              </a:rPr>
              <a:t>C-H or  H</a:t>
            </a:r>
            <a:r>
              <a:rPr lang="en-US" sz="2400" baseline="-25000" dirty="0" smtClean="0">
                <a:latin typeface="Bookman Old Style" pitchFamily="18" charset="0"/>
              </a:rPr>
              <a:t>3</a:t>
            </a:r>
            <a:r>
              <a:rPr lang="en-US" sz="2400" dirty="0" smtClean="0">
                <a:latin typeface="Bookman Old Style" pitchFamily="18" charset="0"/>
              </a:rPr>
              <a:t>C-Br  b) H</a:t>
            </a:r>
            <a:r>
              <a:rPr lang="en-US" sz="2400" baseline="-25000" dirty="0" smtClean="0">
                <a:latin typeface="Bookman Old Style" pitchFamily="18" charset="0"/>
              </a:rPr>
              <a:t>3</a:t>
            </a:r>
            <a:r>
              <a:rPr lang="en-US" sz="2400" dirty="0" smtClean="0">
                <a:latin typeface="Bookman Old Style" pitchFamily="18" charset="0"/>
              </a:rPr>
              <a:t>C-NH</a:t>
            </a:r>
            <a:r>
              <a:rPr lang="en-US" sz="2400" baseline="-25000" dirty="0" smtClean="0">
                <a:latin typeface="Bookman Old Style" pitchFamily="18" charset="0"/>
              </a:rPr>
              <a:t>2</a:t>
            </a:r>
            <a:r>
              <a:rPr lang="en-US" sz="2400" dirty="0" smtClean="0">
                <a:latin typeface="Bookman Old Style" pitchFamily="18" charset="0"/>
              </a:rPr>
              <a:t>  or H</a:t>
            </a:r>
            <a:r>
              <a:rPr lang="en-US" sz="2400" baseline="-25000" dirty="0" smtClean="0">
                <a:latin typeface="Bookman Old Style" pitchFamily="18" charset="0"/>
              </a:rPr>
              <a:t>3</a:t>
            </a:r>
            <a:r>
              <a:rPr lang="en-US" sz="2400" dirty="0" smtClean="0">
                <a:latin typeface="Bookman Old Style" pitchFamily="18" charset="0"/>
              </a:rPr>
              <a:t>C-OH</a:t>
            </a:r>
          </a:p>
          <a:p>
            <a:pPr marL="0" indent="0">
              <a:buNone/>
            </a:pPr>
            <a:r>
              <a:rPr lang="en-US" sz="2400" dirty="0">
                <a:latin typeface="Bookman Old Style" pitchFamily="18" charset="0"/>
              </a:rPr>
              <a:t>	</a:t>
            </a:r>
            <a:r>
              <a:rPr lang="en-US" sz="2400" dirty="0" smtClean="0">
                <a:latin typeface="Bookman Old Style" pitchFamily="18" charset="0"/>
              </a:rPr>
              <a:t>c) H</a:t>
            </a:r>
            <a:r>
              <a:rPr lang="en-US" sz="2400" baseline="-25000" dirty="0" smtClean="0">
                <a:latin typeface="Bookman Old Style" pitchFamily="18" charset="0"/>
              </a:rPr>
              <a:t>3</a:t>
            </a:r>
            <a:r>
              <a:rPr lang="en-US" sz="2400" dirty="0" smtClean="0">
                <a:latin typeface="Bookman Old Style" pitchFamily="18" charset="0"/>
              </a:rPr>
              <a:t>C-OH  or   H</a:t>
            </a:r>
            <a:r>
              <a:rPr lang="en-US" sz="2400" baseline="-25000" dirty="0" smtClean="0">
                <a:latin typeface="Bookman Old Style" pitchFamily="18" charset="0"/>
              </a:rPr>
              <a:t>3</a:t>
            </a:r>
            <a:r>
              <a:rPr lang="en-US" sz="2400" dirty="0" smtClean="0">
                <a:latin typeface="Bookman Old Style" pitchFamily="18" charset="0"/>
              </a:rPr>
              <a:t>C-SH.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 smtClean="0">
                <a:latin typeface="Bookman Old Style" pitchFamily="18" charset="0"/>
              </a:rPr>
              <a:t>3) In which C-C bond of CH</a:t>
            </a:r>
            <a:r>
              <a:rPr lang="en-US" sz="2400" baseline="-25000" dirty="0" smtClean="0">
                <a:latin typeface="Bookman Old Style" pitchFamily="18" charset="0"/>
              </a:rPr>
              <a:t>2</a:t>
            </a:r>
            <a:r>
              <a:rPr lang="en-US" sz="2400" dirty="0" smtClean="0">
                <a:latin typeface="Bookman Old Style" pitchFamily="18" charset="0"/>
              </a:rPr>
              <a:t>CH</a:t>
            </a:r>
            <a:r>
              <a:rPr lang="en-US" sz="2400" baseline="-25000" dirty="0" smtClean="0">
                <a:latin typeface="Bookman Old Style" pitchFamily="18" charset="0"/>
              </a:rPr>
              <a:t>2</a:t>
            </a:r>
            <a:r>
              <a:rPr lang="en-US" sz="2400" dirty="0" smtClean="0">
                <a:latin typeface="Bookman Old Style" pitchFamily="18" charset="0"/>
              </a:rPr>
              <a:t>CH</a:t>
            </a:r>
            <a:r>
              <a:rPr lang="en-US" sz="2400" baseline="-25000" dirty="0" smtClean="0">
                <a:latin typeface="Bookman Old Style" pitchFamily="18" charset="0"/>
              </a:rPr>
              <a:t>2</a:t>
            </a:r>
            <a:r>
              <a:rPr lang="en-US" sz="2400" dirty="0" smtClean="0">
                <a:latin typeface="Bookman Old Style" pitchFamily="18" charset="0"/>
              </a:rPr>
              <a:t>Br, the inductive effect is expected to be the least? Explain with reason.</a:t>
            </a:r>
          </a:p>
          <a:p>
            <a:pPr marL="0" indent="0">
              <a:buNone/>
            </a:pPr>
            <a:endParaRPr lang="en-US" sz="2400" dirty="0" smtClean="0">
              <a:latin typeface="Bookman Old Style" pitchFamily="18" charset="0"/>
            </a:endParaRPr>
          </a:p>
          <a:p>
            <a:endParaRPr lang="en-US" sz="2400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155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676400"/>
            <a:ext cx="62484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ELECTRON DISPLACEMENT EFFECTS IN COVALENT BONDS&amp;quot;&quot;/&gt;&lt;property id=&quot;20307&quot; value=&quot;316&quot;/&gt;&lt;/object&gt;&lt;object type=&quot;3&quot; unique_id=&quot;10005&quot;&gt;&lt;property id=&quot;20148&quot; value=&quot;5&quot;/&gt;&lt;property id=&quot;20300&quot; value=&quot;Slide 2 - &amp;quot;RECAP continues!!&amp;quot;&quot;/&gt;&lt;property id=&quot;20307&quot; value=&quot;317&quot;/&gt;&lt;/object&gt;&lt;object type=&quot;3&quot; unique_id=&quot;10006&quot;&gt;&lt;property id=&quot;20148&quot; value=&quot;5&quot;/&gt;&lt;property id=&quot;20300&quot; value=&quot;Slide 3 - &amp;quot;FUNDAMENTAL CONCEPTS IN&amp;#x0D;&amp;#x0A;ORGANIC REACTION MECHANISM&amp;quot;&quot;/&gt;&lt;property id=&quot;20307&quot; value=&quot;318&quot;/&gt;&lt;/object&gt;&lt;object type=&quot;3&quot; unique_id=&quot;10007&quot;&gt;&lt;property id=&quot;20148&quot; value=&quot;5&quot;/&gt;&lt;property id=&quot;20300&quot; value=&quot;Slide 4 - &amp;quot;FISSION OF A COVALENT BOND&amp;quot;&quot;/&gt;&lt;property id=&quot;20307&quot; value=&quot;320&quot;/&gt;&lt;/object&gt;&lt;object type=&quot;3&quot; unique_id=&quot;10008&quot;&gt;&lt;property id=&quot;20148&quot; value=&quot;5&quot;/&gt;&lt;property id=&quot;20300&quot; value=&quot;Slide 5 - &amp;quot;FISSION OF A COVALENT BOND&amp;quot;&quot;/&gt;&lt;property id=&quot;20307&quot; value=&quot;319&quot;/&gt;&lt;/object&gt;&lt;object type=&quot;3&quot; unique_id=&quot;10009&quot;&gt;&lt;property id=&quot;20148&quot; value=&quot;5&quot;/&gt;&lt;property id=&quot;20300&quot; value=&quot;Slide 6 - &amp;quot;ELECTRON MOVEMENT IN ORGANIC REACTIONS&amp;quot;&quot;/&gt;&lt;property id=&quot;20307&quot; value=&quot;322&quot;/&gt;&lt;/object&gt;&lt;object type=&quot;3&quot; unique_id=&quot;10010&quot;&gt;&lt;property id=&quot;20148&quot; value=&quot;5&quot;/&gt;&lt;property id=&quot;20300&quot; value=&quot;Slide 7 - &amp;quot;ELECTRON DISPLACEMENT EFFECTS IN COVALENT BONDS&amp;quot;&quot;/&gt;&lt;property id=&quot;20307&quot; value=&quot;323&quot;/&gt;&lt;/object&gt;&lt;object type=&quot;3&quot; unique_id=&quot;10011&quot;&gt;&lt;property id=&quot;20148&quot; value=&quot;5&quot;/&gt;&lt;property id=&quot;20300&quot; value=&quot;Slide 8&quot;/&gt;&lt;property id=&quot;20307&quot; value=&quot;256&quot;/&gt;&lt;/object&gt;&lt;object type=&quot;3&quot; unique_id=&quot;10012&quot;&gt;&lt;property id=&quot;20148&quot; value=&quot;5&quot;/&gt;&lt;property id=&quot;20300&quot; value=&quot;Slide 9&quot;/&gt;&lt;property id=&quot;20307&quot; value=&quot;303&quot;/&gt;&lt;/object&gt;&lt;object type=&quot;3&quot; unique_id=&quot;10013&quot;&gt;&lt;property id=&quot;20148&quot; value=&quot;5&quot;/&gt;&lt;property id=&quot;20300&quot; value=&quot;Slide 10 - &amp;quot;INDUCTIVE EFFECT&amp;quot;&quot;/&gt;&lt;property id=&quot;20307&quot; value=&quot;324&quot;/&gt;&lt;/object&gt;&lt;object type=&quot;3&quot; unique_id=&quot;10014&quot;&gt;&lt;property id=&quot;20148&quot; value=&quot;5&quot;/&gt;&lt;property id=&quot;20300&quot; value=&quot;Slide 11 - &amp;quot;INDUCTIVE EFFECT&amp;quot;&quot;/&gt;&lt;property id=&quot;20307&quot; value=&quot;325&quot;/&gt;&lt;/object&gt;&lt;object type=&quot;3&quot; unique_id=&quot;10015&quot;&gt;&lt;property id=&quot;20148&quot; value=&quot;5&quot;/&gt;&lt;property id=&quot;20300&quot; value=&quot;Slide 12 - &amp;quot;INDUCTIVE EFFECT&amp;quot;&quot;/&gt;&lt;property id=&quot;20307&quot; value=&quot;326&quot;/&gt;&lt;/object&gt;&lt;object type=&quot;3&quot; unique_id=&quot;10016&quot;&gt;&lt;property id=&quot;20148&quot; value=&quot;5&quot;/&gt;&lt;property id=&quot;20300&quot; value=&quot;Slide 13 - &amp;quot;INDUCTIVE EFFECT&amp;quot;&quot;/&gt;&lt;property id=&quot;20307&quot; value=&quot;328&quot;/&gt;&lt;/object&gt;&lt;object type=&quot;3&quot; unique_id=&quot;10017&quot;&gt;&lt;property id=&quot;20148&quot; value=&quot;5&quot;/&gt;&lt;property id=&quot;20300&quot; value=&quot;Slide 14 - &amp;quot;TYPES OF INDUCTIVE EFFECT&amp;quot;&quot;/&gt;&lt;property id=&quot;20307&quot; value=&quot;327&quot;/&gt;&lt;/object&gt;&lt;object type=&quot;3&quot; unique_id=&quot;10018&quot;&gt;&lt;property id=&quot;20148&quot; value=&quot;5&quot;/&gt;&lt;property id=&quot;20300&quot; value=&quot;Slide 15&quot;/&gt;&lt;property id=&quot;20307&quot; value=&quot;280&quot;/&gt;&lt;/object&gt;&lt;object type=&quot;3&quot; unique_id=&quot;10019&quot;&gt;&lt;property id=&quot;20148&quot; value=&quot;5&quot;/&gt;&lt;property id=&quot;20300&quot; value=&quot;Slide 16&quot;/&gt;&lt;property id=&quot;20307&quot; value=&quot;301&quot;/&gt;&lt;/object&gt;&lt;object type=&quot;3&quot; unique_id=&quot;10020&quot;&gt;&lt;property id=&quot;20148&quot; value=&quot;5&quot;/&gt;&lt;property id=&quot;20300&quot; value=&quot;Slide 17&quot;/&gt;&lt;property id=&quot;20307&quot; value=&quot;284&quot;/&gt;&lt;/object&gt;&lt;object type=&quot;3&quot; unique_id=&quot;10021&quot;&gt;&lt;property id=&quot;20148&quot; value=&quot;5&quot;/&gt;&lt;property id=&quot;20300&quot; value=&quot;Slide 18&quot;/&gt;&lt;property id=&quot;20307&quot; value=&quot;296&quot;/&gt;&lt;/object&gt;&lt;object type=&quot;3&quot; unique_id=&quot;10022&quot;&gt;&lt;property id=&quot;20148&quot; value=&quot;5&quot;/&gt;&lt;property id=&quot;20300&quot; value=&quot;Slide 19 - &amp;quot;HOME ASSIGNMENT&amp;quot;&quot;/&gt;&lt;property id=&quot;20307&quot; value=&quot;330&quot;/&gt;&lt;/object&gt;&lt;/object&gt;&lt;/object&gt;&lt;/database&gt;"/>
  <p:tag name="SECTOMILLISECCONVERTED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4515</TotalTime>
  <Words>785</Words>
  <Application>Microsoft Office PowerPoint</Application>
  <PresentationFormat>On-screen Show (4:3)</PresentationFormat>
  <Paragraphs>145</Paragraphs>
  <Slides>18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Arial</vt:lpstr>
      <vt:lpstr>Bookman Old Style</vt:lpstr>
      <vt:lpstr>Century Gothic</vt:lpstr>
      <vt:lpstr>Helvetica</vt:lpstr>
      <vt:lpstr>Monotype Corsiva</vt:lpstr>
      <vt:lpstr>Symbol</vt:lpstr>
      <vt:lpstr>Wingdings</vt:lpstr>
      <vt:lpstr>Wingdings 3</vt:lpstr>
      <vt:lpstr>Ion</vt:lpstr>
      <vt:lpstr>CS ChemDraw Drawing</vt:lpstr>
      <vt:lpstr>ELECTRON DISPLACEMENT EFFECTS IN COVALENT BONDS</vt:lpstr>
      <vt:lpstr>RECAP!!</vt:lpstr>
      <vt:lpstr>FUNDAMENTAL CONCEPTS IN ORGANIC REACTION MECHANISM</vt:lpstr>
      <vt:lpstr>ELECTRON MOVEMENT IN ORGANIC REACTIONS</vt:lpstr>
      <vt:lpstr>ELECTRON DISPLACEMENT EFFECTS IN COVALENT BONDS</vt:lpstr>
      <vt:lpstr>PowerPoint Presentation</vt:lpstr>
      <vt:lpstr>PowerPoint Presentation</vt:lpstr>
      <vt:lpstr>INDUCTIVE EFFECT</vt:lpstr>
      <vt:lpstr>INDUCTIVE EFFECT</vt:lpstr>
      <vt:lpstr>INDUCTIVE EFFECT</vt:lpstr>
      <vt:lpstr>INDUCTIVE EFFECT</vt:lpstr>
      <vt:lpstr>TYPES OF INDUCTIVE EFFECT</vt:lpstr>
      <vt:lpstr>PowerPoint Presentation</vt:lpstr>
      <vt:lpstr>PowerPoint Presentation</vt:lpstr>
      <vt:lpstr>PowerPoint Presentation</vt:lpstr>
      <vt:lpstr>PowerPoint Presentation</vt:lpstr>
      <vt:lpstr>HOME ASSIGNMENT</vt:lpstr>
      <vt:lpstr>PowerPoint Presentation</vt:lpstr>
    </vt:vector>
  </TitlesOfParts>
  <Company>Nanoscale Chemistry Research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</dc:creator>
  <cp:lastModifiedBy>Asus</cp:lastModifiedBy>
  <cp:revision>135</cp:revision>
  <dcterms:created xsi:type="dcterms:W3CDTF">2003-01-10T17:53:41Z</dcterms:created>
  <dcterms:modified xsi:type="dcterms:W3CDTF">2018-08-09T12:58:01Z</dcterms:modified>
</cp:coreProperties>
</file>