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54369A-0C0E-4D1B-A002-495FCEB8E3D1}" type="datetimeFigureOut">
              <a:rPr lang="en-US" smtClean="0"/>
              <a:t>21/04/2019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4369A-0C0E-4D1B-A002-495FCEB8E3D1}" type="datetimeFigureOut">
              <a:rPr lang="en-US" smtClean="0"/>
              <a:t>21/04/2019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54369A-0C0E-4D1B-A002-495FCEB8E3D1}" type="datetimeFigureOut">
              <a:rPr lang="en-US" smtClean="0"/>
              <a:t>21/04/2019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54369A-0C0E-4D1B-A002-495FCEB8E3D1}" type="datetimeFigureOut">
              <a:rPr lang="en-US" smtClean="0"/>
              <a:t>21/04/2019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54369A-0C0E-4D1B-A002-495FCEB8E3D1}" type="datetimeFigureOut">
              <a:rPr lang="en-US" smtClean="0"/>
              <a:t>21/04/2019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54369A-0C0E-4D1B-A002-495FCEB8E3D1}" type="datetimeFigureOut">
              <a:rPr lang="en-US" smtClean="0"/>
              <a:t>21/04/2019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54369A-0C0E-4D1B-A002-495FCEB8E3D1}" type="datetimeFigureOut">
              <a:rPr lang="en-US" smtClean="0"/>
              <a:t>21/04/2019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4369A-0C0E-4D1B-A002-495FCEB8E3D1}" type="datetimeFigureOut">
              <a:rPr lang="en-US" smtClean="0"/>
              <a:t>21/04/2019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4369A-0C0E-4D1B-A002-495FCEB8E3D1}" type="datetimeFigureOut">
              <a:rPr lang="en-US" smtClean="0"/>
              <a:t>21/04/2019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4369A-0C0E-4D1B-A002-495FCEB8E3D1}" type="datetimeFigureOut">
              <a:rPr lang="en-US" smtClean="0"/>
              <a:t>21/04/2019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4369A-0C0E-4D1B-A002-495FCEB8E3D1}" type="datetimeFigureOut">
              <a:rPr lang="en-US" smtClean="0"/>
              <a:t>21/04/2019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D5BEE-0F48-470F-9C64-4CE6EFDA1E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54369A-0C0E-4D1B-A002-495FCEB8E3D1}" type="datetimeFigureOut">
              <a:rPr lang="en-US" smtClean="0"/>
              <a:t>21/04/2019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0D5BEE-0F48-470F-9C64-4CE6EFDA1E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dia2.picsearch.com/is?bZ6pio-iBVv0jsqI1U81b_SP4ynSrBYQu-4_9_hTTs8&amp;height=216"/>
          <p:cNvPicPr>
            <a:picLocks noChangeAspect="1" noChangeArrowheads="1"/>
          </p:cNvPicPr>
          <p:nvPr/>
        </p:nvPicPr>
        <p:blipFill>
          <a:blip r:embed="rId2"/>
          <a:srcRect/>
          <a:stretch>
            <a:fillRect/>
          </a:stretch>
        </p:blipFill>
        <p:spPr bwMode="auto">
          <a:xfrm>
            <a:off x="381000" y="1600201"/>
            <a:ext cx="5995456" cy="3797710"/>
          </a:xfrm>
          <a:prstGeom prst="rect">
            <a:avLst/>
          </a:prstGeom>
          <a:noFill/>
        </p:spPr>
      </p:pic>
      <p:sp>
        <p:nvSpPr>
          <p:cNvPr id="5" name="TextBox 4"/>
          <p:cNvSpPr txBox="1"/>
          <p:nvPr/>
        </p:nvSpPr>
        <p:spPr>
          <a:xfrm>
            <a:off x="1825247" y="381000"/>
            <a:ext cx="5718553" cy="707886"/>
          </a:xfrm>
          <a:prstGeom prst="rect">
            <a:avLst/>
          </a:prstGeom>
          <a:solidFill>
            <a:srgbClr val="FFFF00"/>
          </a:solidFill>
        </p:spPr>
        <p:txBody>
          <a:bodyPr wrap="none" rtlCol="0">
            <a:spAutoFit/>
          </a:bodyPr>
          <a:lstStyle/>
          <a:p>
            <a:r>
              <a:rPr lang="en-US" sz="4000" dirty="0" smtClean="0">
                <a:latin typeface="Times New Roman" pitchFamily="18" charset="0"/>
                <a:cs typeface="Times New Roman" pitchFamily="18" charset="0"/>
              </a:rPr>
              <a:t>Energy Flow in Ecosystem</a:t>
            </a:r>
            <a:endParaRPr lang="en-US" sz="4000" dirty="0">
              <a:latin typeface="Times New Roman" pitchFamily="18" charset="0"/>
              <a:cs typeface="Times New Roman" pitchFamily="18" charset="0"/>
            </a:endParaRPr>
          </a:p>
        </p:txBody>
      </p:sp>
      <p:sp>
        <p:nvSpPr>
          <p:cNvPr id="6" name="TextBox 5"/>
          <p:cNvSpPr txBox="1"/>
          <p:nvPr/>
        </p:nvSpPr>
        <p:spPr>
          <a:xfrm>
            <a:off x="6324600" y="4724400"/>
            <a:ext cx="2652265" cy="1077218"/>
          </a:xfrm>
          <a:prstGeom prst="rect">
            <a:avLst/>
          </a:prstGeom>
          <a:noFill/>
        </p:spPr>
        <p:txBody>
          <a:bodyPr wrap="none" rtlCol="0">
            <a:spAutoFit/>
          </a:bodyPr>
          <a:lstStyle/>
          <a:p>
            <a:r>
              <a:rPr lang="en-US" sz="2400" b="1" dirty="0" smtClean="0">
                <a:latin typeface="Times New Roman" pitchFamily="18" charset="0"/>
                <a:cs typeface="Times New Roman" pitchFamily="18" charset="0"/>
              </a:rPr>
              <a:t>Dr.Seema Keswani</a:t>
            </a:r>
          </a:p>
          <a:p>
            <a:r>
              <a:rPr lang="en-US" sz="2000" dirty="0" smtClean="0">
                <a:latin typeface="Times New Roman" pitchFamily="18" charset="0"/>
                <a:cs typeface="Times New Roman" pitchFamily="18" charset="0"/>
              </a:rPr>
              <a:t>Assistant Prof. &amp; Head.</a:t>
            </a:r>
          </a:p>
          <a:p>
            <a:r>
              <a:rPr lang="en-US" sz="2000" dirty="0" smtClean="0">
                <a:latin typeface="Times New Roman" pitchFamily="18" charset="0"/>
                <a:cs typeface="Times New Roman" pitchFamily="18" charset="0"/>
              </a:rPr>
              <a:t>    Dept. of Zoology</a:t>
            </a:r>
            <a:endParaRPr lang="en-US"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s://media1.picsearch.com/is?wOOYtxC-A8xWRwnELoov0vQ0VVAkSX_tuEu0dYuZd9M&amp;height=230"/>
          <p:cNvPicPr>
            <a:picLocks noChangeAspect="1" noChangeArrowheads="1"/>
          </p:cNvPicPr>
          <p:nvPr/>
        </p:nvPicPr>
        <p:blipFill>
          <a:blip r:embed="rId2"/>
          <a:srcRect/>
          <a:stretch>
            <a:fillRect/>
          </a:stretch>
        </p:blipFill>
        <p:spPr bwMode="auto">
          <a:xfrm>
            <a:off x="1122460" y="1143000"/>
            <a:ext cx="6651349" cy="48259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r>
              <a:rPr lang="en-US" dirty="0"/>
              <a:t>Trophic Levels</a:t>
            </a:r>
          </a:p>
        </p:txBody>
      </p:sp>
      <p:sp>
        <p:nvSpPr>
          <p:cNvPr id="7" name="Rectangle 3"/>
          <p:cNvSpPr>
            <a:spLocks noGrp="1" noChangeArrowheads="1"/>
          </p:cNvSpPr>
          <p:nvPr>
            <p:ph idx="1"/>
          </p:nvPr>
        </p:nvSpPr>
        <p:spPr/>
        <p:txBody>
          <a:bodyPr/>
          <a:lstStyle/>
          <a:p>
            <a:pPr>
              <a:lnSpc>
                <a:spcPct val="90000"/>
              </a:lnSpc>
              <a:spcBef>
                <a:spcPct val="0"/>
              </a:spcBef>
            </a:pPr>
            <a:r>
              <a:rPr lang="en-US" sz="2400" dirty="0">
                <a:solidFill>
                  <a:schemeClr val="tx2"/>
                </a:solidFill>
              </a:rPr>
              <a:t>The primary source of energy for an ecosystem is the sun.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Photosynthetic organisms, such as plants and algae, change light energy from the sun into energy that they can use to grow.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These photosynthetic organisms are </a:t>
            </a:r>
            <a:r>
              <a:rPr lang="en-US" sz="2400" b="1" dirty="0">
                <a:solidFill>
                  <a:schemeClr val="tx2"/>
                </a:solidFill>
              </a:rPr>
              <a:t>producers</a:t>
            </a:r>
            <a:r>
              <a:rPr lang="en-US" sz="2400" dirty="0">
                <a:solidFill>
                  <a:schemeClr val="tx2"/>
                </a:solidFill>
              </a:rPr>
              <a:t>, the basic food source for an ecosystem. </a:t>
            </a:r>
          </a:p>
          <a:p>
            <a:pPr>
              <a:lnSpc>
                <a:spcPct val="90000"/>
              </a:lnSpc>
              <a:spcBef>
                <a:spcPct val="0"/>
              </a:spcBef>
            </a:pPr>
            <a:endParaRPr lang="en-US" sz="2400" dirty="0">
              <a:solidFill>
                <a:schemeClr val="tx2"/>
              </a:solidFill>
            </a:endParaRPr>
          </a:p>
          <a:p>
            <a:pPr>
              <a:lnSpc>
                <a:spcPct val="90000"/>
              </a:lnSpc>
              <a:spcBef>
                <a:spcPct val="0"/>
              </a:spcBef>
            </a:pPr>
            <a:r>
              <a:rPr lang="en-US" sz="2400" b="1" dirty="0">
                <a:solidFill>
                  <a:schemeClr val="tx2"/>
                </a:solidFill>
              </a:rPr>
              <a:t>Consumers</a:t>
            </a:r>
            <a:r>
              <a:rPr lang="en-US" sz="2400" dirty="0">
                <a:solidFill>
                  <a:schemeClr val="tx2"/>
                </a:solidFill>
              </a:rPr>
              <a:t> are organisms that eat other organisms instead of producing their own food. </a:t>
            </a:r>
          </a:p>
          <a:p>
            <a:pPr>
              <a:lnSpc>
                <a:spcPct val="90000"/>
              </a:lnSpc>
              <a:spcBef>
                <a:spcPct val="0"/>
              </a:spcBef>
              <a:buFontTx/>
              <a:buNone/>
            </a:pPr>
            <a:endParaRPr lang="en-US" sz="2400" dirty="0">
              <a:solidFill>
                <a:schemeClr val="bg1"/>
              </a:solidFill>
            </a:endParaRPr>
          </a:p>
          <a:p>
            <a:pPr>
              <a:lnSpc>
                <a:spcPct val="90000"/>
              </a:lnSpc>
              <a:spcBef>
                <a:spcPct val="0"/>
              </a:spcBef>
            </a:pPr>
            <a:endParaRPr 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525963"/>
          </a:xfrm>
        </p:spPr>
        <p:txBody>
          <a:bodyPr/>
          <a:lstStyle/>
          <a:p>
            <a:pPr>
              <a:lnSpc>
                <a:spcPct val="90000"/>
              </a:lnSpc>
              <a:spcBef>
                <a:spcPct val="0"/>
              </a:spcBef>
            </a:pPr>
            <a:r>
              <a:rPr lang="en-US" b="1" dirty="0" smtClean="0">
                <a:solidFill>
                  <a:schemeClr val="accent1"/>
                </a:solidFill>
              </a:rPr>
              <a:t>Decomposers</a:t>
            </a:r>
            <a:r>
              <a:rPr lang="en-US" dirty="0" smtClean="0">
                <a:solidFill>
                  <a:schemeClr val="accent1"/>
                </a:solidFill>
              </a:rPr>
              <a:t>, such as bacteria and fungi, are organisms that break down the remains of animals.</a:t>
            </a:r>
          </a:p>
          <a:p>
            <a:pPr>
              <a:lnSpc>
                <a:spcPct val="90000"/>
              </a:lnSpc>
              <a:spcBef>
                <a:spcPct val="0"/>
              </a:spcBef>
            </a:pPr>
            <a:endParaRPr lang="en-US" dirty="0" smtClean="0">
              <a:solidFill>
                <a:schemeClr val="accent1"/>
              </a:solidFill>
            </a:endParaRPr>
          </a:p>
          <a:p>
            <a:pPr>
              <a:lnSpc>
                <a:spcPct val="90000"/>
              </a:lnSpc>
              <a:spcBef>
                <a:spcPct val="0"/>
              </a:spcBef>
            </a:pPr>
            <a:r>
              <a:rPr lang="en-US" dirty="0" smtClean="0">
                <a:solidFill>
                  <a:schemeClr val="accent1"/>
                </a:solidFill>
              </a:rPr>
              <a:t>In an ecosystem, energy flows from the sun to producers to consumers to decomposers. </a:t>
            </a:r>
          </a:p>
          <a:p>
            <a:pPr>
              <a:lnSpc>
                <a:spcPct val="90000"/>
              </a:lnSpc>
              <a:spcBef>
                <a:spcPct val="0"/>
              </a:spcBef>
            </a:pPr>
            <a:endParaRPr lang="en-US" dirty="0" smtClean="0">
              <a:solidFill>
                <a:schemeClr val="accent1"/>
              </a:solidFill>
            </a:endParaRPr>
          </a:p>
          <a:p>
            <a:pPr>
              <a:lnSpc>
                <a:spcPct val="90000"/>
              </a:lnSpc>
              <a:spcBef>
                <a:spcPct val="0"/>
              </a:spcBef>
            </a:pPr>
            <a:r>
              <a:rPr lang="en-US" dirty="0" smtClean="0">
                <a:solidFill>
                  <a:schemeClr val="accent1"/>
                </a:solidFill>
              </a:rPr>
              <a:t>Each step in the transfer of energy through an ecosystem is called a </a:t>
            </a:r>
            <a:r>
              <a:rPr lang="en-US" b="1" dirty="0" smtClean="0">
                <a:solidFill>
                  <a:schemeClr val="accent1"/>
                </a:solidFill>
              </a:rPr>
              <a:t>trophic level.</a:t>
            </a:r>
          </a:p>
          <a:p>
            <a:endParaRPr lang="en-US" dirty="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457200" y="762000"/>
            <a:ext cx="8229600" cy="1143000"/>
          </a:xfrm>
          <a:noFill/>
          <a:ln/>
        </p:spPr>
        <p:txBody>
          <a:bodyPr/>
          <a:lstStyle/>
          <a:p>
            <a:r>
              <a:rPr lang="en-US" dirty="0"/>
              <a:t>Trophic Levels</a:t>
            </a:r>
          </a:p>
        </p:txBody>
      </p:sp>
      <p:pic>
        <p:nvPicPr>
          <p:cNvPr id="5" name="Picture 10" descr="E04"/>
          <p:cNvPicPr>
            <a:picLocks noGrp="1" noChangeAspect="1" noChangeArrowheads="1"/>
          </p:cNvPicPr>
          <p:nvPr>
            <p:ph idx="1"/>
          </p:nvPr>
        </p:nvPicPr>
        <p:blipFill>
          <a:blip r:embed="rId2" cstate="print"/>
          <a:srcRect/>
          <a:stretch>
            <a:fillRect/>
          </a:stretch>
        </p:blipFill>
        <p:spPr bwMode="auto">
          <a:xfrm>
            <a:off x="467106" y="2911443"/>
            <a:ext cx="8209788" cy="190347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609600" y="685800"/>
            <a:ext cx="8229600" cy="4525963"/>
          </a:xfrm>
        </p:spPr>
        <p:txBody>
          <a:bodyPr/>
          <a:lstStyle/>
          <a:p>
            <a:pPr>
              <a:lnSpc>
                <a:spcPct val="90000"/>
              </a:lnSpc>
              <a:spcBef>
                <a:spcPct val="0"/>
              </a:spcBef>
              <a:buFontTx/>
              <a:buNone/>
            </a:pPr>
            <a:endParaRPr lang="en-US" sz="2400" u="sng" dirty="0">
              <a:solidFill>
                <a:schemeClr val="tx2"/>
              </a:solidFill>
            </a:endParaRPr>
          </a:p>
          <a:p>
            <a:pPr>
              <a:lnSpc>
                <a:spcPct val="90000"/>
              </a:lnSpc>
              <a:spcBef>
                <a:spcPct val="0"/>
              </a:spcBef>
              <a:buFontTx/>
              <a:buNone/>
            </a:pPr>
            <a:r>
              <a:rPr lang="en-US" sz="2400" u="sng" dirty="0">
                <a:solidFill>
                  <a:schemeClr val="tx2"/>
                </a:solidFill>
              </a:rPr>
              <a:t>Food Chains</a:t>
            </a:r>
            <a:endParaRPr lang="en-US" sz="2400" dirty="0">
              <a:solidFill>
                <a:schemeClr val="tx2"/>
              </a:solidFill>
            </a:endParaRPr>
          </a:p>
          <a:p>
            <a:pPr>
              <a:lnSpc>
                <a:spcPct val="90000"/>
              </a:lnSpc>
              <a:spcBef>
                <a:spcPct val="0"/>
              </a:spcBef>
            </a:pPr>
            <a:r>
              <a:rPr lang="en-US" sz="2400" dirty="0">
                <a:solidFill>
                  <a:schemeClr val="tx2"/>
                </a:solidFill>
              </a:rPr>
              <a:t>In ecosystems, energy flows from one trophic level to the next, forming a </a:t>
            </a:r>
            <a:r>
              <a:rPr lang="en-US" sz="2400" i="1" dirty="0">
                <a:solidFill>
                  <a:schemeClr val="tx2"/>
                </a:solidFill>
              </a:rPr>
              <a:t>food chain.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The first trophic level of ecosystems is made up of producers. Plants, algae, and some bacteria use the energy in sunlight to build energy-rich carbohydrates.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The second trophic level of a food chain is made up of </a:t>
            </a:r>
            <a:r>
              <a:rPr lang="en-US" sz="2400" i="1" dirty="0">
                <a:solidFill>
                  <a:schemeClr val="tx2"/>
                </a:solidFill>
              </a:rPr>
              <a:t>herbivores, </a:t>
            </a:r>
            <a:r>
              <a:rPr lang="en-US" sz="2400" dirty="0">
                <a:solidFill>
                  <a:schemeClr val="tx2"/>
                </a:solidFill>
              </a:rPr>
              <a:t>which eat producers. Cows are an example of an herbivore. </a:t>
            </a:r>
          </a:p>
          <a:p>
            <a:pPr>
              <a:lnSpc>
                <a:spcPct val="90000"/>
              </a:lnSpc>
              <a:spcBef>
                <a:spcPct val="0"/>
              </a:spcBef>
            </a:pPr>
            <a:endParaRPr lang="en-US" sz="24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457200" y="685800"/>
            <a:ext cx="8229600" cy="4525963"/>
          </a:xfrm>
        </p:spPr>
        <p:txBody>
          <a:bodyPr/>
          <a:lstStyle/>
          <a:p>
            <a:pPr>
              <a:lnSpc>
                <a:spcPct val="90000"/>
              </a:lnSpc>
              <a:spcBef>
                <a:spcPct val="0"/>
              </a:spcBef>
            </a:pPr>
            <a:r>
              <a:rPr lang="en-US" sz="2400" dirty="0">
                <a:solidFill>
                  <a:schemeClr val="tx2"/>
                </a:solidFill>
              </a:rPr>
              <a:t>The third trophic level includes animals that eat herbivores. Any animal that eats another animal is a </a:t>
            </a:r>
            <a:r>
              <a:rPr lang="en-US" sz="2400" i="1" dirty="0">
                <a:solidFill>
                  <a:schemeClr val="tx2"/>
                </a:solidFill>
              </a:rPr>
              <a:t>carnivore</a:t>
            </a:r>
            <a:r>
              <a:rPr lang="en-US" sz="2400" dirty="0">
                <a:solidFill>
                  <a:schemeClr val="tx2"/>
                </a:solidFill>
              </a:rPr>
              <a:t>. Some carnivores are on the third trophic level because they eat herbivores.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Other carnivores are on the fourth trophic level or an even higher trophic level because they eat other carnivores. </a:t>
            </a:r>
          </a:p>
          <a:p>
            <a:pPr>
              <a:lnSpc>
                <a:spcPct val="90000"/>
              </a:lnSpc>
              <a:spcBef>
                <a:spcPct val="0"/>
              </a:spcBef>
            </a:pPr>
            <a:endParaRPr lang="en-US" sz="2400" dirty="0">
              <a:solidFill>
                <a:schemeClr val="tx2"/>
              </a:solidFill>
            </a:endParaRPr>
          </a:p>
          <a:p>
            <a:pPr>
              <a:lnSpc>
                <a:spcPct val="90000"/>
              </a:lnSpc>
              <a:spcBef>
                <a:spcPct val="0"/>
              </a:spcBef>
            </a:pPr>
            <a:r>
              <a:rPr lang="en-US" sz="2400" i="1" dirty="0">
                <a:solidFill>
                  <a:schemeClr val="tx2"/>
                </a:solidFill>
              </a:rPr>
              <a:t>Omnivores, </a:t>
            </a:r>
            <a:r>
              <a:rPr lang="en-US" sz="2400" dirty="0">
                <a:solidFill>
                  <a:schemeClr val="tx2"/>
                </a:solidFill>
              </a:rPr>
              <a:t>such as bears, are animals that are both herbivores and carnivores.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457200" y="1295400"/>
            <a:ext cx="8229600" cy="4525963"/>
          </a:xfrm>
        </p:spPr>
        <p:txBody>
          <a:bodyPr/>
          <a:lstStyle/>
          <a:p>
            <a:pPr>
              <a:lnSpc>
                <a:spcPct val="90000"/>
              </a:lnSpc>
              <a:spcBef>
                <a:spcPct val="0"/>
              </a:spcBef>
              <a:buFontTx/>
              <a:buNone/>
            </a:pPr>
            <a:r>
              <a:rPr lang="en-US" sz="2400" u="sng" dirty="0" smtClean="0">
                <a:solidFill>
                  <a:schemeClr val="tx2"/>
                </a:solidFill>
              </a:rPr>
              <a:t>Food </a:t>
            </a:r>
            <a:r>
              <a:rPr lang="en-US" sz="2400" u="sng" dirty="0">
                <a:solidFill>
                  <a:schemeClr val="tx2"/>
                </a:solidFill>
              </a:rPr>
              <a:t>Webs</a:t>
            </a:r>
            <a:endParaRPr lang="en-US" sz="2400" dirty="0">
              <a:solidFill>
                <a:schemeClr val="tx2"/>
              </a:solidFill>
            </a:endParaRPr>
          </a:p>
          <a:p>
            <a:pPr>
              <a:lnSpc>
                <a:spcPct val="90000"/>
              </a:lnSpc>
              <a:spcBef>
                <a:spcPct val="0"/>
              </a:spcBef>
            </a:pPr>
            <a:r>
              <a:rPr lang="en-US" sz="2400" dirty="0">
                <a:solidFill>
                  <a:schemeClr val="tx2"/>
                </a:solidFill>
              </a:rPr>
              <a:t>In most ecosystems, energy does not follow a simple food chain. Energy flow is much more complicated.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Ecosystems almost always have many more species than a single food chain has. In addition, most organisms eat more than one kind of food. </a:t>
            </a:r>
          </a:p>
          <a:p>
            <a:pPr>
              <a:lnSpc>
                <a:spcPct val="90000"/>
              </a:lnSpc>
              <a:spcBef>
                <a:spcPct val="0"/>
              </a:spcBef>
            </a:pPr>
            <a:endParaRPr lang="en-US" sz="2400" dirty="0">
              <a:solidFill>
                <a:schemeClr val="tx2"/>
              </a:solidFill>
            </a:endParaRPr>
          </a:p>
          <a:p>
            <a:pPr>
              <a:lnSpc>
                <a:spcPct val="90000"/>
              </a:lnSpc>
              <a:spcBef>
                <a:spcPct val="0"/>
              </a:spcBef>
            </a:pPr>
            <a:r>
              <a:rPr lang="en-US" sz="2400" dirty="0">
                <a:solidFill>
                  <a:schemeClr val="tx2"/>
                </a:solidFill>
              </a:rPr>
              <a:t>This complicated, interconnected group of food chains is called a </a:t>
            </a:r>
            <a:r>
              <a:rPr lang="en-US" sz="2400" i="1" dirty="0">
                <a:solidFill>
                  <a:schemeClr val="tx2"/>
                </a:solidFill>
              </a:rPr>
              <a:t>food web</a:t>
            </a:r>
            <a:r>
              <a:rPr lang="en-US" sz="2400" dirty="0">
                <a:solidFill>
                  <a:schemeClr val="tx2"/>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media5.picsearch.com/is?2EYQzHamiwmNs61twFGUEdKdUXHnf4SIJgmXpMX6nQ4&amp;height=219"/>
          <p:cNvPicPr>
            <a:picLocks noChangeAspect="1" noChangeArrowheads="1"/>
          </p:cNvPicPr>
          <p:nvPr/>
        </p:nvPicPr>
        <p:blipFill>
          <a:blip r:embed="rId2"/>
          <a:srcRect/>
          <a:stretch>
            <a:fillRect/>
          </a:stretch>
        </p:blipFill>
        <p:spPr bwMode="auto">
          <a:xfrm>
            <a:off x="1009391" y="1142999"/>
            <a:ext cx="6839209" cy="468058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nSpc>
                <a:spcPct val="90000"/>
              </a:lnSpc>
              <a:spcBef>
                <a:spcPct val="0"/>
              </a:spcBef>
              <a:buFontTx/>
              <a:buNone/>
            </a:pPr>
            <a:r>
              <a:rPr lang="en-US" u="sng" dirty="0" smtClean="0"/>
              <a:t>Energy Pyramid</a:t>
            </a:r>
          </a:p>
          <a:p>
            <a:pPr>
              <a:lnSpc>
                <a:spcPct val="90000"/>
              </a:lnSpc>
              <a:spcBef>
                <a:spcPct val="0"/>
              </a:spcBef>
            </a:pPr>
            <a:r>
              <a:rPr lang="en-US" dirty="0" smtClean="0"/>
              <a:t>Energy is stored at each link in a food web. But some energy that is used dissipates as heat into the environment and is not recycled.</a:t>
            </a:r>
          </a:p>
          <a:p>
            <a:pPr>
              <a:lnSpc>
                <a:spcPct val="90000"/>
              </a:lnSpc>
              <a:spcBef>
                <a:spcPct val="0"/>
              </a:spcBef>
            </a:pPr>
            <a:endParaRPr lang="en-US" dirty="0" smtClean="0"/>
          </a:p>
          <a:p>
            <a:pPr>
              <a:lnSpc>
                <a:spcPct val="90000"/>
              </a:lnSpc>
              <a:spcBef>
                <a:spcPct val="0"/>
              </a:spcBef>
            </a:pPr>
            <a:r>
              <a:rPr lang="en-US" dirty="0" smtClean="0"/>
              <a:t>When an animal eats food, it gets energy from the food. </a:t>
            </a:r>
          </a:p>
          <a:p>
            <a:pPr>
              <a:lnSpc>
                <a:spcPct val="90000"/>
              </a:lnSpc>
              <a:spcBef>
                <a:spcPct val="0"/>
              </a:spcBef>
            </a:pPr>
            <a:endParaRPr lang="en-US" dirty="0" smtClean="0"/>
          </a:p>
          <a:p>
            <a:pPr>
              <a:lnSpc>
                <a:spcPct val="90000"/>
              </a:lnSpc>
              <a:spcBef>
                <a:spcPct val="0"/>
              </a:spcBef>
            </a:pPr>
            <a:r>
              <a:rPr lang="en-US" dirty="0" smtClean="0"/>
              <a:t>When the energy is used, about 90% of it is converted into heat energy and is dispersed into the environment</a:t>
            </a:r>
            <a:endParaRPr lang="en-US" dirty="0"/>
          </a:p>
        </p:txBody>
      </p:sp>
      <p:sp>
        <p:nvSpPr>
          <p:cNvPr id="4" name="Rectangle 2"/>
          <p:cNvSpPr>
            <a:spLocks noGrp="1" noChangeArrowheads="1"/>
          </p:cNvSpPr>
          <p:nvPr>
            <p:ph type="title"/>
          </p:nvPr>
        </p:nvSpPr>
        <p:spPr/>
        <p:txBody>
          <a:bodyPr/>
          <a:lstStyle/>
          <a:p>
            <a:r>
              <a:rPr lang="en-US" dirty="0"/>
              <a:t>Loss of Energy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noFill/>
          <a:ln/>
        </p:spPr>
        <p:txBody>
          <a:bodyPr>
            <a:normAutofit fontScale="90000"/>
          </a:bodyPr>
          <a:lstStyle/>
          <a:p>
            <a:r>
              <a:rPr lang="en-US" dirty="0"/>
              <a:t>Energy Transfer Through Trophic Levels</a:t>
            </a:r>
          </a:p>
        </p:txBody>
      </p:sp>
      <p:pic>
        <p:nvPicPr>
          <p:cNvPr id="5" name="Picture 10" descr="E08"/>
          <p:cNvPicPr>
            <a:picLocks noGrp="1" noChangeAspect="1" noChangeArrowheads="1"/>
          </p:cNvPicPr>
          <p:nvPr>
            <p:ph idx="1"/>
          </p:nvPr>
        </p:nvPicPr>
        <p:blipFill>
          <a:blip r:embed="rId2"/>
          <a:srcRect/>
          <a:stretch>
            <a:fillRect/>
          </a:stretch>
        </p:blipFill>
        <p:spPr bwMode="auto">
          <a:xfrm>
            <a:off x="277072" y="1981200"/>
            <a:ext cx="8333528" cy="4038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90600"/>
            <a:ext cx="8229600" cy="4525963"/>
          </a:xfrm>
        </p:spPr>
        <p:txBody>
          <a:bodyPr>
            <a:normAutofit fontScale="92500" lnSpcReduction="20000"/>
          </a:bodyPr>
          <a:lstStyle/>
          <a:p>
            <a:pPr>
              <a:spcBef>
                <a:spcPct val="0"/>
              </a:spcBef>
            </a:pPr>
            <a:r>
              <a:rPr lang="en-US" dirty="0" smtClean="0"/>
              <a:t>Only about 10% is stored in the animal’s body as fat or as tissue. This amount of stored energy is all that is available to organisms at the next trophic level that consume the animal. </a:t>
            </a:r>
          </a:p>
          <a:p>
            <a:pPr>
              <a:spcBef>
                <a:spcPct val="0"/>
              </a:spcBef>
            </a:pPr>
            <a:endParaRPr lang="en-US" dirty="0" smtClean="0"/>
          </a:p>
          <a:p>
            <a:pPr>
              <a:spcBef>
                <a:spcPct val="0"/>
              </a:spcBef>
            </a:pPr>
            <a:r>
              <a:rPr lang="en-US" dirty="0" smtClean="0"/>
              <a:t>An </a:t>
            </a:r>
            <a:r>
              <a:rPr lang="en-US" b="1" dirty="0" smtClean="0"/>
              <a:t>energy</a:t>
            </a:r>
            <a:r>
              <a:rPr lang="en-US" dirty="0" smtClean="0"/>
              <a:t> </a:t>
            </a:r>
            <a:r>
              <a:rPr lang="en-US" b="1" dirty="0" smtClean="0"/>
              <a:t>pyramid</a:t>
            </a:r>
            <a:r>
              <a:rPr lang="en-US" dirty="0" smtClean="0"/>
              <a:t> is a triangular diagram that shows an ecosystem’s loss of energy, which results as energy passes through the ecosystem’s food chain. </a:t>
            </a:r>
          </a:p>
          <a:p>
            <a:pPr>
              <a:spcBef>
                <a:spcPct val="0"/>
              </a:spcBef>
            </a:pPr>
            <a:endParaRPr lang="en-US" dirty="0" smtClean="0"/>
          </a:p>
          <a:p>
            <a:pPr>
              <a:spcBef>
                <a:spcPct val="0"/>
              </a:spcBef>
            </a:pPr>
            <a:r>
              <a:rPr lang="en-US" dirty="0" smtClean="0"/>
              <a:t>Each layer in the energy pyramid represents one trophic level.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43000"/>
            <a:ext cx="8229600" cy="4525963"/>
          </a:xfrm>
        </p:spPr>
        <p:txBody>
          <a:bodyPr/>
          <a:lstStyle/>
          <a:p>
            <a:pPr>
              <a:spcBef>
                <a:spcPct val="0"/>
              </a:spcBef>
            </a:pPr>
            <a:r>
              <a:rPr lang="en-US" dirty="0" smtClean="0"/>
              <a:t>Producers form the pyramid’s base, which is the lowest trophic level. The lowest level has the most energy in the pyramid. </a:t>
            </a:r>
          </a:p>
          <a:p>
            <a:pPr>
              <a:spcBef>
                <a:spcPct val="0"/>
              </a:spcBef>
            </a:pPr>
            <a:endParaRPr lang="en-US" dirty="0" smtClean="0"/>
          </a:p>
          <a:p>
            <a:pPr>
              <a:spcBef>
                <a:spcPct val="0"/>
              </a:spcBef>
            </a:pPr>
            <a:r>
              <a:rPr lang="en-US" dirty="0" smtClean="0"/>
              <a:t>Herbivores have less energy and make up the second level.</a:t>
            </a:r>
          </a:p>
          <a:p>
            <a:pPr>
              <a:spcBef>
                <a:spcPct val="0"/>
              </a:spcBef>
            </a:pPr>
            <a:endParaRPr lang="en-US" dirty="0" smtClean="0"/>
          </a:p>
          <a:p>
            <a:pPr>
              <a:spcBef>
                <a:spcPct val="0"/>
              </a:spcBef>
            </a:pPr>
            <a:r>
              <a:rPr lang="en-US" dirty="0" smtClean="0"/>
              <a:t>Carnivores that feed on herbivores make up the higher level. </a:t>
            </a:r>
            <a:endParaRPr lang="en-US" i="1"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lstStyle/>
          <a:p>
            <a:pPr>
              <a:lnSpc>
                <a:spcPct val="90000"/>
              </a:lnSpc>
              <a:spcBef>
                <a:spcPct val="0"/>
              </a:spcBef>
            </a:pPr>
            <a:r>
              <a:rPr lang="en-US" sz="2400" dirty="0"/>
              <a:t>The energy stored by the organisms at each trophic level is about one tenth the energy stored by the organisms in the level below. So, the diagram takes the shape of a pyramid. </a:t>
            </a:r>
          </a:p>
          <a:p>
            <a:pPr>
              <a:lnSpc>
                <a:spcPct val="90000"/>
              </a:lnSpc>
              <a:spcBef>
                <a:spcPct val="0"/>
              </a:spcBef>
            </a:pPr>
            <a:endParaRPr lang="en-US" sz="2400" dirty="0"/>
          </a:p>
          <a:p>
            <a:pPr>
              <a:lnSpc>
                <a:spcPct val="90000"/>
              </a:lnSpc>
              <a:spcBef>
                <a:spcPct val="0"/>
              </a:spcBef>
            </a:pPr>
            <a:r>
              <a:rPr lang="en-US" sz="2400" dirty="0"/>
              <a:t>Big predators, such as lions, are rare compared to herbivores. </a:t>
            </a:r>
          </a:p>
          <a:p>
            <a:pPr>
              <a:lnSpc>
                <a:spcPct val="90000"/>
              </a:lnSpc>
              <a:spcBef>
                <a:spcPct val="0"/>
              </a:spcBef>
            </a:pPr>
            <a:endParaRPr lang="en-US" sz="2400" dirty="0"/>
          </a:p>
          <a:p>
            <a:pPr>
              <a:lnSpc>
                <a:spcPct val="90000"/>
              </a:lnSpc>
              <a:spcBef>
                <a:spcPct val="0"/>
              </a:spcBef>
            </a:pPr>
            <a:r>
              <a:rPr lang="en-US" sz="2400" dirty="0"/>
              <a:t>Big predators are rare because a lot more energy is required to support a single predator than a single herbivore. Many ecosystems do not have enough energy to support a large population of predators.</a:t>
            </a:r>
          </a:p>
          <a:p>
            <a:pPr>
              <a:lnSpc>
                <a:spcPct val="90000"/>
              </a:lnSpc>
              <a:spcBef>
                <a:spcPct val="0"/>
              </a:spcBef>
              <a:buFontTx/>
              <a:buNone/>
            </a:pPr>
            <a:endParaRPr lang="en-US" sz="2400" i="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p:txBody>
          <a:bodyPr>
            <a:normAutofit/>
          </a:bodyPr>
          <a:lstStyle/>
          <a:p>
            <a:pPr>
              <a:lnSpc>
                <a:spcPct val="90000"/>
              </a:lnSpc>
              <a:spcBef>
                <a:spcPct val="0"/>
              </a:spcBef>
            </a:pPr>
            <a:r>
              <a:rPr lang="en-US" sz="2400" dirty="0">
                <a:solidFill>
                  <a:schemeClr val="bg1"/>
                </a:solidFill>
              </a:rPr>
              <a:t>The energy stored by the organisms at each trophic level is about one tenth the energy stored by the organisms in the level below. So, the diagram takes the shape of a pyramid. </a:t>
            </a:r>
          </a:p>
          <a:p>
            <a:pPr>
              <a:lnSpc>
                <a:spcPct val="90000"/>
              </a:lnSpc>
              <a:spcBef>
                <a:spcPct val="0"/>
              </a:spcBef>
            </a:pPr>
            <a:endParaRPr lang="en-US" sz="2400" dirty="0">
              <a:solidFill>
                <a:schemeClr val="bg1"/>
              </a:solidFill>
            </a:endParaRPr>
          </a:p>
        </p:txBody>
      </p:sp>
      <p:sp>
        <p:nvSpPr>
          <p:cNvPr id="5" name="Rectangle 3"/>
          <p:cNvSpPr txBox="1">
            <a:spLocks noChangeArrowheads="1"/>
          </p:cNvSpPr>
          <p:nvPr/>
        </p:nvSpPr>
        <p:spPr>
          <a:xfrm>
            <a:off x="457200" y="609600"/>
            <a:ext cx="8229600" cy="731838"/>
          </a:xfrm>
          <a:prstGeom prst="rect">
            <a:avLst/>
          </a:prstGeom>
          <a:noFill/>
          <a:ln/>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Amount of Energy at Four Trophic Levels </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6" name="Picture 10" descr="E10"/>
          <p:cNvPicPr>
            <a:picLocks noGrp="1" noChangeAspect="1" noChangeArrowheads="1"/>
          </p:cNvPicPr>
          <p:nvPr>
            <p:ph idx="1"/>
          </p:nvPr>
        </p:nvPicPr>
        <p:blipFill>
          <a:blip r:embed="rId2"/>
          <a:srcRect/>
          <a:stretch>
            <a:fillRect/>
          </a:stretch>
        </p:blipFill>
        <p:spPr bwMode="auto">
          <a:xfrm>
            <a:off x="533401" y="1600200"/>
            <a:ext cx="8100000" cy="4724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lstStyle/>
          <a:p>
            <a:pPr>
              <a:spcBef>
                <a:spcPct val="0"/>
              </a:spcBef>
            </a:pPr>
            <a:r>
              <a:rPr lang="en-US" sz="2400" dirty="0"/>
              <a:t>In an ecosystem, energy flows from the sun to producers to consumers to decomposers.</a:t>
            </a:r>
          </a:p>
          <a:p>
            <a:pPr>
              <a:spcBef>
                <a:spcPct val="0"/>
              </a:spcBef>
            </a:pPr>
            <a:endParaRPr lang="en-US" sz="2400" dirty="0"/>
          </a:p>
          <a:p>
            <a:pPr>
              <a:spcBef>
                <a:spcPct val="0"/>
              </a:spcBef>
            </a:pPr>
            <a:r>
              <a:rPr lang="en-US" sz="2400" dirty="0"/>
              <a:t>Energy is stored at each link in a food web, but some energy that is used dissipates as heat into the environment and is not recycled.</a:t>
            </a:r>
          </a:p>
        </p:txBody>
      </p:sp>
      <p:sp>
        <p:nvSpPr>
          <p:cNvPr id="5" name="Rectangle 2"/>
          <p:cNvSpPr>
            <a:spLocks noGrp="1" noChangeArrowheads="1"/>
          </p:cNvSpPr>
          <p:nvPr>
            <p:ph type="title"/>
          </p:nvPr>
        </p:nvSpPr>
        <p:spPr/>
        <p:txBody>
          <a:bodyPr/>
          <a:lstStyle/>
          <a:p>
            <a:r>
              <a:rPr lang="en-US" dirty="0"/>
              <a:t>Summary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708</Words>
  <Application>Microsoft Office PowerPoint</Application>
  <PresentationFormat>On-screen Show (4:3)</PresentationFormat>
  <Paragraphs>65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Trophic Levels</vt:lpstr>
      <vt:lpstr>Slide 4</vt:lpstr>
      <vt:lpstr>Trophic Levels</vt:lpstr>
      <vt:lpstr>Slide 6</vt:lpstr>
      <vt:lpstr>Slide 7</vt:lpstr>
      <vt:lpstr>Slide 8</vt:lpstr>
      <vt:lpstr>Slide 9</vt:lpstr>
      <vt:lpstr>Loss of Energy</vt:lpstr>
      <vt:lpstr>Energy Transfer Through Trophic Levels</vt:lpstr>
      <vt:lpstr>Slide 12</vt:lpstr>
      <vt:lpstr>Slide 13</vt:lpstr>
      <vt:lpstr>Slide 14</vt:lpstr>
      <vt:lpstr>The energy stored by the organisms at each trophic level is about one tenth the energy stored by the organisms in the level below. So, the diagram takes the shape of a pyramid.  </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4</cp:revision>
  <dcterms:created xsi:type="dcterms:W3CDTF">2019-04-21T18:04:32Z</dcterms:created>
  <dcterms:modified xsi:type="dcterms:W3CDTF">2019-04-21T18:39:40Z</dcterms:modified>
</cp:coreProperties>
</file>