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269" r:id="rId14"/>
  </p:sldIdLst>
  <p:sldSz cx="9144000" cy="6858000" type="screen4x3"/>
  <p:notesSz cx="6645275" cy="98091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FF00"/>
    <a:srgbClr val="FFCCFF"/>
    <a:srgbClr val="FFCC99"/>
    <a:srgbClr val="00CC99"/>
    <a:srgbClr val="008080"/>
    <a:srgbClr val="9933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GB"/>
              <a:t>Cliquez pour modifier le style du titre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GB"/>
              <a:t>Cliquez pour modifier le style des sous-titres du masque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7B961-F163-4540-B295-2CEA6A3069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87E86-9C8A-4173-959C-3D99889579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C1E4A-C57B-4C89-B013-5AA53572A6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2A574-23E7-49CF-98AB-8AD1554BDD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18BE5-81A5-4EC7-94CF-A19D791A60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57771-DCAC-403A-9295-7E3B391F2A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3C797-F37E-4741-A75F-38C7FA6A5D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849D3-B2F3-436E-9FDB-22EBF2DF18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920B7-1C08-41D5-99A9-6387FBF3DF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DE721-19FD-4BD9-A8A5-C7BAEBAD7C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F9FB0-1F1E-479B-B158-8F3F7263B0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29A47-2494-4B19-BEB7-27023D7245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A8094-3B52-429D-9621-D68EEFCBE5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modifier le style du titre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1891CC2-4970-4ED2-9898-D51D6731D6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tension.iastate.edu/newsrel/2004/oct04/oct0426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saburchill.com/IBbiology/bio_hp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urchill.com/IBbiology/bio_hp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PHOTOPERIODISM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85838" y="3270250"/>
            <a:ext cx="7029450" cy="1162050"/>
          </a:xfrm>
        </p:spPr>
        <p:txBody>
          <a:bodyPr/>
          <a:lstStyle/>
          <a:p>
            <a:pPr algn="l" eaLnBrk="1" hangingPunct="1"/>
            <a:r>
              <a:rPr lang="en-GB" smtClean="0"/>
              <a:t>The biological measurement of the relative lengths of day </a:t>
            </a:r>
            <a:r>
              <a:rPr lang="en-GB" b="1" smtClean="0"/>
              <a:t>and</a:t>
            </a:r>
            <a:r>
              <a:rPr lang="en-GB" smtClean="0"/>
              <a:t> night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Photoperiodism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16488"/>
          </a:xfrm>
        </p:spPr>
        <p:txBody>
          <a:bodyPr/>
          <a:lstStyle/>
          <a:p>
            <a:pPr eaLnBrk="1" hangingPunct="1"/>
            <a:r>
              <a:rPr lang="en-GB" sz="2400" smtClean="0"/>
              <a:t>Photoperiodism the response by an organism to synchronise its body with changes in day length</a:t>
            </a:r>
          </a:p>
          <a:p>
            <a:pPr eaLnBrk="1" hangingPunct="1"/>
            <a:r>
              <a:rPr lang="en-GB" sz="2400" smtClean="0"/>
              <a:t>At high latitudes this is important because the change in length of the day indicates the season </a:t>
            </a:r>
          </a:p>
          <a:p>
            <a:pPr eaLnBrk="1" hangingPunct="1"/>
            <a:r>
              <a:rPr lang="en-GB" sz="2400" smtClean="0"/>
              <a:t>Days getting shorter indicate winter is approaching</a:t>
            </a:r>
          </a:p>
          <a:p>
            <a:pPr eaLnBrk="1" hangingPunct="1"/>
            <a:r>
              <a:rPr lang="en-GB" sz="2400" smtClean="0"/>
              <a:t>Days getting longer indicate summer is approaching</a:t>
            </a:r>
          </a:p>
          <a:p>
            <a:pPr eaLnBrk="1" hangingPunct="1"/>
            <a:r>
              <a:rPr lang="en-GB" sz="2400" smtClean="0"/>
              <a:t>Some plants regulate their flowering this way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control of flowering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481263" y="5684838"/>
            <a:ext cx="2879725" cy="4968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000" b="1">
                <a:solidFill>
                  <a:srgbClr val="0000FF"/>
                </a:solidFill>
                <a:latin typeface="Arial" charset="0"/>
              </a:rPr>
              <a:t>Flowering</a:t>
            </a:r>
            <a:endParaRPr lang="en-GB" sz="2000">
              <a:latin typeface="Arial" charset="0"/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983038" y="3752850"/>
            <a:ext cx="2638425" cy="4778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2000" b="1">
                <a:latin typeface="Arial" charset="0"/>
              </a:rPr>
              <a:t>“</a:t>
            </a:r>
            <a:r>
              <a:rPr lang="en-GB" sz="2000" b="1">
                <a:latin typeface="Arial" charset="0"/>
              </a:rPr>
              <a:t>Florigen</a:t>
            </a:r>
            <a:r>
              <a:rPr lang="fr-FR" sz="2000" b="1">
                <a:latin typeface="Arial" charset="0"/>
              </a:rPr>
              <a:t>”</a:t>
            </a:r>
            <a:r>
              <a:rPr lang="en-GB" sz="2000" b="1">
                <a:latin typeface="Arial" charset="0"/>
              </a:rPr>
              <a:t> hormone</a:t>
            </a:r>
            <a:endParaRPr lang="en-GB" sz="2000">
              <a:latin typeface="Arial" charset="0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2462213" y="4570413"/>
            <a:ext cx="2894012" cy="514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000" b="1">
                <a:latin typeface="Arial" charset="0"/>
              </a:rPr>
              <a:t>Flower buds</a:t>
            </a:r>
            <a:endParaRPr lang="en-GB" sz="2000">
              <a:latin typeface="Arial" charset="0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2252663" y="2549525"/>
            <a:ext cx="3336925" cy="8604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000" b="1">
                <a:latin typeface="Arial" charset="0"/>
              </a:rPr>
              <a:t>Photoperiod mechanism in the leaves</a:t>
            </a:r>
            <a:endParaRPr lang="en-GB" sz="2000">
              <a:latin typeface="Arial" charset="0"/>
            </a:endParaRP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462213" y="1563688"/>
            <a:ext cx="29337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000" b="1">
                <a:solidFill>
                  <a:srgbClr val="993300"/>
                </a:solidFill>
                <a:latin typeface="Arial" charset="0"/>
              </a:rPr>
              <a:t>Change in day length</a:t>
            </a:r>
            <a:endParaRPr lang="en-GB" sz="2000">
              <a:latin typeface="Arial" charset="0"/>
            </a:endParaRPr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3929063" y="2057400"/>
            <a:ext cx="0" cy="5238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929063" y="3313113"/>
            <a:ext cx="0" cy="1289050"/>
          </a:xfrm>
          <a:prstGeom prst="line">
            <a:avLst/>
          </a:prstGeom>
          <a:noFill/>
          <a:ln w="57150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3924300" y="5000625"/>
            <a:ext cx="0" cy="73183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1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animBg="1"/>
      <p:bldP spid="4104" grpId="0" animBg="1"/>
      <p:bldP spid="4105" grpId="0" animBg="1"/>
      <p:bldP spid="4106" grpId="0" animBg="1"/>
      <p:bldP spid="4107" grpId="0"/>
      <p:bldP spid="4108" grpId="0" animBg="1"/>
      <p:bldP spid="4109" grpId="0" animBg="1"/>
      <p:bldP spid="41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Response to day length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79675"/>
          </a:xfrm>
        </p:spPr>
        <p:txBody>
          <a:bodyPr/>
          <a:lstStyle/>
          <a:p>
            <a:pPr eaLnBrk="1" hangingPunct="1"/>
            <a:r>
              <a:rPr lang="en-GB" smtClean="0"/>
              <a:t>Response varies according to the age of the plant and varies in its intensity</a:t>
            </a:r>
          </a:p>
          <a:p>
            <a:pPr eaLnBrk="1" hangingPunct="1"/>
            <a:r>
              <a:rPr lang="en-GB" smtClean="0"/>
              <a:t>Broadly they can be grouped into three categories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Response to day length</a:t>
            </a:r>
          </a:p>
        </p:txBody>
      </p:sp>
      <p:grpSp>
        <p:nvGrpSpPr>
          <p:cNvPr id="2" name="Group 99"/>
          <p:cNvGrpSpPr>
            <a:grpSpLocks/>
          </p:cNvGrpSpPr>
          <p:nvPr/>
        </p:nvGrpSpPr>
        <p:grpSpPr bwMode="auto">
          <a:xfrm>
            <a:off x="457200" y="4094163"/>
            <a:ext cx="8412163" cy="1065212"/>
            <a:chOff x="288" y="2579"/>
            <a:chExt cx="5299" cy="671"/>
          </a:xfrm>
        </p:grpSpPr>
        <p:sp>
          <p:nvSpPr>
            <p:cNvPr id="7194" name="Rectangle 29"/>
            <p:cNvSpPr>
              <a:spLocks noChangeArrowheads="1"/>
            </p:cNvSpPr>
            <p:nvPr/>
          </p:nvSpPr>
          <p:spPr bwMode="auto">
            <a:xfrm>
              <a:off x="3525" y="2579"/>
              <a:ext cx="2062" cy="671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Cucumber</a:t>
              </a:r>
              <a:endParaRPr lang="fr-FR" sz="2000">
                <a:latin typeface="Times New Roman" pitchFamily="18" charset="0"/>
                <a:ea typeface="Times New Roman" pitchFamily="18" charset="0"/>
                <a:cs typeface="Arial" charset="0"/>
              </a:endParaRPr>
            </a:p>
            <a:p>
              <a:pPr marL="342900" indent="-342900" eaLnBrk="0" hangingPunct="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Holly</a:t>
              </a:r>
              <a:endParaRPr lang="fr-FR" sz="2000">
                <a:latin typeface="Times New Roman" pitchFamily="18" charset="0"/>
                <a:ea typeface="Times New Roman" pitchFamily="18" charset="0"/>
                <a:cs typeface="Arial" charset="0"/>
              </a:endParaRPr>
            </a:p>
            <a:p>
              <a:pPr marL="342900" indent="-342900" eaLnBrk="0" hangingPunct="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Maize</a:t>
              </a:r>
            </a:p>
          </p:txBody>
        </p:sp>
        <p:sp>
          <p:nvSpPr>
            <p:cNvPr id="7195" name="Rectangle 28"/>
            <p:cNvSpPr>
              <a:spLocks noChangeArrowheads="1"/>
            </p:cNvSpPr>
            <p:nvPr/>
          </p:nvSpPr>
          <p:spPr bwMode="auto">
            <a:xfrm>
              <a:off x="2158" y="2579"/>
              <a:ext cx="1367" cy="671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Do not respond to day length</a:t>
              </a:r>
            </a:p>
          </p:txBody>
        </p:sp>
        <p:sp>
          <p:nvSpPr>
            <p:cNvPr id="7196" name="Rectangle 27"/>
            <p:cNvSpPr>
              <a:spLocks noChangeArrowheads="1"/>
            </p:cNvSpPr>
            <p:nvPr/>
          </p:nvSpPr>
          <p:spPr bwMode="auto">
            <a:xfrm>
              <a:off x="288" y="2579"/>
              <a:ext cx="1870" cy="671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DAY-NEUTRAL PLANTS</a:t>
              </a:r>
            </a:p>
          </p:txBody>
        </p:sp>
      </p:grpSp>
      <p:grpSp>
        <p:nvGrpSpPr>
          <p:cNvPr id="3" name="Group 100"/>
          <p:cNvGrpSpPr>
            <a:grpSpLocks/>
          </p:cNvGrpSpPr>
          <p:nvPr/>
        </p:nvGrpSpPr>
        <p:grpSpPr bwMode="auto">
          <a:xfrm>
            <a:off x="457200" y="3065463"/>
            <a:ext cx="8412163" cy="1028700"/>
            <a:chOff x="288" y="1931"/>
            <a:chExt cx="5299" cy="648"/>
          </a:xfrm>
        </p:grpSpPr>
        <p:sp>
          <p:nvSpPr>
            <p:cNvPr id="7191" name="Rectangle 26"/>
            <p:cNvSpPr>
              <a:spLocks noChangeArrowheads="1"/>
            </p:cNvSpPr>
            <p:nvPr/>
          </p:nvSpPr>
          <p:spPr bwMode="auto">
            <a:xfrm>
              <a:off x="3525" y="1931"/>
              <a:ext cx="2062" cy="648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Chrysanthemum &lt; 15h</a:t>
              </a:r>
              <a:endParaRPr lang="fr-FR" sz="2000">
                <a:latin typeface="Times New Roman" pitchFamily="18" charset="0"/>
                <a:ea typeface="Times New Roman" pitchFamily="18" charset="0"/>
                <a:cs typeface="Arial" charset="0"/>
              </a:endParaRPr>
            </a:p>
            <a:p>
              <a:pPr marL="342900" indent="-342900" eaLnBrk="0" hangingPunct="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Tobacco &lt; 14h</a:t>
              </a:r>
            </a:p>
          </p:txBody>
        </p:sp>
        <p:sp>
          <p:nvSpPr>
            <p:cNvPr id="7192" name="Rectangle 25"/>
            <p:cNvSpPr>
              <a:spLocks noChangeArrowheads="1"/>
            </p:cNvSpPr>
            <p:nvPr/>
          </p:nvSpPr>
          <p:spPr bwMode="auto">
            <a:xfrm>
              <a:off x="2158" y="1931"/>
              <a:ext cx="1367" cy="648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&lt; 10-16 h</a:t>
              </a:r>
            </a:p>
          </p:txBody>
        </p:sp>
        <p:sp>
          <p:nvSpPr>
            <p:cNvPr id="7193" name="Rectangle 24"/>
            <p:cNvSpPr>
              <a:spLocks noChangeArrowheads="1"/>
            </p:cNvSpPr>
            <p:nvPr/>
          </p:nvSpPr>
          <p:spPr bwMode="auto">
            <a:xfrm>
              <a:off x="288" y="1931"/>
              <a:ext cx="1870" cy="648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SHORT-DAY PLANTS</a:t>
              </a:r>
            </a:p>
            <a:p>
              <a:pPr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(“LONG-NIGHT” PLANTS)</a:t>
              </a:r>
            </a:p>
          </p:txBody>
        </p:sp>
      </p:grpSp>
      <p:grpSp>
        <p:nvGrpSpPr>
          <p:cNvPr id="4" name="Group 97"/>
          <p:cNvGrpSpPr>
            <a:grpSpLocks/>
          </p:cNvGrpSpPr>
          <p:nvPr/>
        </p:nvGrpSpPr>
        <p:grpSpPr bwMode="auto">
          <a:xfrm>
            <a:off x="457200" y="2022475"/>
            <a:ext cx="8412163" cy="1042988"/>
            <a:chOff x="288" y="1274"/>
            <a:chExt cx="5299" cy="657"/>
          </a:xfrm>
        </p:grpSpPr>
        <p:sp>
          <p:nvSpPr>
            <p:cNvPr id="7188" name="Rectangle 23"/>
            <p:cNvSpPr>
              <a:spLocks noChangeArrowheads="1"/>
            </p:cNvSpPr>
            <p:nvPr/>
          </p:nvSpPr>
          <p:spPr bwMode="auto">
            <a:xfrm>
              <a:off x="3525" y="1274"/>
              <a:ext cx="2062" cy="65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Red clover &gt; 9h</a:t>
              </a:r>
              <a:endParaRPr lang="fr-FR" sz="2000">
                <a:latin typeface="Times New Roman" pitchFamily="18" charset="0"/>
                <a:ea typeface="Times New Roman" pitchFamily="18" charset="0"/>
                <a:cs typeface="Arial" charset="0"/>
              </a:endParaRPr>
            </a:p>
            <a:p>
              <a:pPr marL="342900" indent="-342900" eaLnBrk="0" hangingPunct="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Oats &gt; 12h</a:t>
              </a:r>
              <a:endParaRPr lang="fr-FR" sz="2000">
                <a:latin typeface="Times New Roman" pitchFamily="18" charset="0"/>
                <a:ea typeface="Times New Roman" pitchFamily="18" charset="0"/>
                <a:cs typeface="Arial" charset="0"/>
              </a:endParaRPr>
            </a:p>
            <a:p>
              <a:pPr marL="342900" indent="-342900" eaLnBrk="0" hangingPunct="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Winter wheat &gt; 12h</a:t>
              </a:r>
            </a:p>
          </p:txBody>
        </p:sp>
        <p:sp>
          <p:nvSpPr>
            <p:cNvPr id="7189" name="Rectangle 22"/>
            <p:cNvSpPr>
              <a:spLocks noChangeArrowheads="1"/>
            </p:cNvSpPr>
            <p:nvPr/>
          </p:nvSpPr>
          <p:spPr bwMode="auto">
            <a:xfrm>
              <a:off x="2158" y="1274"/>
              <a:ext cx="1367" cy="65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&gt;9-16 h</a:t>
              </a:r>
            </a:p>
          </p:txBody>
        </p:sp>
        <p:sp>
          <p:nvSpPr>
            <p:cNvPr id="7190" name="Rectangle 21"/>
            <p:cNvSpPr>
              <a:spLocks noChangeArrowheads="1"/>
            </p:cNvSpPr>
            <p:nvPr/>
          </p:nvSpPr>
          <p:spPr bwMode="auto">
            <a:xfrm>
              <a:off x="288" y="1274"/>
              <a:ext cx="1870" cy="65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>
                  <a:ea typeface="Times New Roman" pitchFamily="18" charset="0"/>
                  <a:cs typeface="Arial" charset="0"/>
                </a:rPr>
                <a:t>LONG-DAY PLANTS</a:t>
              </a:r>
            </a:p>
          </p:txBody>
        </p:sp>
      </p:grpSp>
      <p:grpSp>
        <p:nvGrpSpPr>
          <p:cNvPr id="7174" name="Group 98"/>
          <p:cNvGrpSpPr>
            <a:grpSpLocks/>
          </p:cNvGrpSpPr>
          <p:nvPr/>
        </p:nvGrpSpPr>
        <p:grpSpPr bwMode="auto">
          <a:xfrm>
            <a:off x="457200" y="1600200"/>
            <a:ext cx="8412163" cy="422275"/>
            <a:chOff x="288" y="1008"/>
            <a:chExt cx="5299" cy="266"/>
          </a:xfrm>
        </p:grpSpPr>
        <p:sp>
          <p:nvSpPr>
            <p:cNvPr id="7185" name="Rectangle 20"/>
            <p:cNvSpPr>
              <a:spLocks noChangeArrowheads="1"/>
            </p:cNvSpPr>
            <p:nvPr/>
          </p:nvSpPr>
          <p:spPr bwMode="auto">
            <a:xfrm>
              <a:off x="3525" y="1008"/>
              <a:ext cx="2062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 b="1">
                  <a:ea typeface="Times New Roman" pitchFamily="18" charset="0"/>
                  <a:cs typeface="Arial" charset="0"/>
                </a:rPr>
                <a:t>EXAMPLES</a:t>
              </a:r>
              <a:endParaRPr lang="en-GB" sz="20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186" name="Rectangle 19"/>
            <p:cNvSpPr>
              <a:spLocks noChangeArrowheads="1"/>
            </p:cNvSpPr>
            <p:nvPr/>
          </p:nvSpPr>
          <p:spPr bwMode="auto">
            <a:xfrm>
              <a:off x="2158" y="1008"/>
              <a:ext cx="1367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 b="1">
                  <a:ea typeface="Times New Roman" pitchFamily="18" charset="0"/>
                  <a:cs typeface="Arial" charset="0"/>
                </a:rPr>
                <a:t>DAY LENGTH</a:t>
              </a:r>
              <a:endParaRPr lang="en-GB" sz="20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187" name="Rectangle 18"/>
            <p:cNvSpPr>
              <a:spLocks noChangeArrowheads="1"/>
            </p:cNvSpPr>
            <p:nvPr/>
          </p:nvSpPr>
          <p:spPr bwMode="auto">
            <a:xfrm>
              <a:off x="288" y="1008"/>
              <a:ext cx="1870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000" b="1">
                  <a:ea typeface="Times New Roman" pitchFamily="18" charset="0"/>
                  <a:cs typeface="Arial" charset="0"/>
                </a:rPr>
                <a:t>RESPONSE</a:t>
              </a:r>
              <a:endParaRPr lang="en-GB" sz="2000"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7175" name="Line 30"/>
          <p:cNvSpPr>
            <a:spLocks noChangeShapeType="1"/>
          </p:cNvSpPr>
          <p:nvPr/>
        </p:nvSpPr>
        <p:spPr bwMode="auto">
          <a:xfrm>
            <a:off x="457200" y="1600200"/>
            <a:ext cx="8412163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Line 31"/>
          <p:cNvSpPr>
            <a:spLocks noChangeShapeType="1"/>
          </p:cNvSpPr>
          <p:nvPr/>
        </p:nvSpPr>
        <p:spPr bwMode="auto">
          <a:xfrm>
            <a:off x="457200" y="5159375"/>
            <a:ext cx="8412163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Line 32"/>
          <p:cNvSpPr>
            <a:spLocks noChangeShapeType="1"/>
          </p:cNvSpPr>
          <p:nvPr/>
        </p:nvSpPr>
        <p:spPr bwMode="auto">
          <a:xfrm>
            <a:off x="457200" y="1600200"/>
            <a:ext cx="0" cy="355917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Line 33"/>
          <p:cNvSpPr>
            <a:spLocks noChangeShapeType="1"/>
          </p:cNvSpPr>
          <p:nvPr/>
        </p:nvSpPr>
        <p:spPr bwMode="auto">
          <a:xfrm>
            <a:off x="8869363" y="1600200"/>
            <a:ext cx="0" cy="355917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Line 36"/>
          <p:cNvSpPr>
            <a:spLocks noChangeShapeType="1"/>
          </p:cNvSpPr>
          <p:nvPr/>
        </p:nvSpPr>
        <p:spPr bwMode="auto">
          <a:xfrm>
            <a:off x="457200" y="2022475"/>
            <a:ext cx="8412163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38"/>
          <p:cNvSpPr>
            <a:spLocks noChangeShapeType="1"/>
          </p:cNvSpPr>
          <p:nvPr/>
        </p:nvSpPr>
        <p:spPr bwMode="auto">
          <a:xfrm>
            <a:off x="3425825" y="1600200"/>
            <a:ext cx="0" cy="355917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41"/>
          <p:cNvSpPr>
            <a:spLocks noChangeShapeType="1"/>
          </p:cNvSpPr>
          <p:nvPr/>
        </p:nvSpPr>
        <p:spPr bwMode="auto">
          <a:xfrm>
            <a:off x="5595938" y="1600200"/>
            <a:ext cx="0" cy="355917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45"/>
          <p:cNvSpPr>
            <a:spLocks noChangeShapeType="1"/>
          </p:cNvSpPr>
          <p:nvPr/>
        </p:nvSpPr>
        <p:spPr bwMode="auto">
          <a:xfrm>
            <a:off x="457200" y="3065463"/>
            <a:ext cx="8412163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58"/>
          <p:cNvSpPr>
            <a:spLocks noChangeShapeType="1"/>
          </p:cNvSpPr>
          <p:nvPr/>
        </p:nvSpPr>
        <p:spPr bwMode="auto">
          <a:xfrm>
            <a:off x="457200" y="4094163"/>
            <a:ext cx="8412163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Response to day length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79925" cy="4530725"/>
          </a:xfrm>
        </p:spPr>
        <p:txBody>
          <a:bodyPr/>
          <a:lstStyle/>
          <a:p>
            <a:pPr eaLnBrk="1" hangingPunct="1"/>
            <a:r>
              <a:rPr lang="en-GB" sz="2400" smtClean="0"/>
              <a:t>Some plants flower only after a </a:t>
            </a:r>
            <a:r>
              <a:rPr lang="en-GB" sz="2400" b="1" smtClean="0"/>
              <a:t>CRITICAL DAY LENGTH</a:t>
            </a:r>
            <a:endParaRPr lang="en-GB" sz="2400" smtClean="0"/>
          </a:p>
          <a:p>
            <a:pPr eaLnBrk="1" hangingPunct="1"/>
            <a:r>
              <a:rPr lang="en-GB" sz="2400" smtClean="0"/>
              <a:t>Some plants only flower after a </a:t>
            </a:r>
            <a:r>
              <a:rPr lang="en-GB" sz="2400" b="1" smtClean="0"/>
              <a:t>CRITICAL NIGHT LENGTH</a:t>
            </a:r>
            <a:r>
              <a:rPr lang="fr-FR" sz="2400" smtClean="0"/>
              <a:t> </a:t>
            </a:r>
            <a:endParaRPr lang="en-GB" sz="2400" smtClean="0"/>
          </a:p>
        </p:txBody>
      </p:sp>
      <p:grpSp>
        <p:nvGrpSpPr>
          <p:cNvPr id="8196" name="Group 7"/>
          <p:cNvGrpSpPr>
            <a:grpSpLocks/>
          </p:cNvGrpSpPr>
          <p:nvPr/>
        </p:nvGrpSpPr>
        <p:grpSpPr bwMode="auto">
          <a:xfrm>
            <a:off x="5073650" y="1679575"/>
            <a:ext cx="3719513" cy="3203575"/>
            <a:chOff x="3009" y="1571"/>
            <a:chExt cx="2343" cy="2018"/>
          </a:xfrm>
        </p:grpSpPr>
        <p:pic>
          <p:nvPicPr>
            <p:cNvPr id="8198" name="Picture 5" descr="chrysanthemum[1]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" y="1571"/>
              <a:ext cx="2304" cy="1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9" name="Text Box 6"/>
            <p:cNvSpPr txBox="1">
              <a:spLocks noChangeArrowheads="1"/>
            </p:cNvSpPr>
            <p:nvPr/>
          </p:nvSpPr>
          <p:spPr bwMode="auto">
            <a:xfrm>
              <a:off x="3009" y="3395"/>
              <a:ext cx="16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>
                  <a:latin typeface="Arial" charset="0"/>
                  <a:cs typeface="Arial" charset="0"/>
                </a:rPr>
                <a:t>Image Credit:</a:t>
              </a:r>
              <a:r>
                <a:rPr lang="en-GB" sz="1400">
                  <a:latin typeface="Arial" charset="0"/>
                  <a:cs typeface="Arial" charset="0"/>
                  <a:hlinkClick r:id="rId3"/>
                </a:rPr>
                <a:t> Chrysanthemum</a:t>
              </a:r>
              <a:endParaRPr lang="en-GB" sz="1400">
                <a:latin typeface="Arial" charset="0"/>
                <a:cs typeface="Arial" charset="0"/>
              </a:endParaRPr>
            </a:p>
          </p:txBody>
        </p:sp>
      </p:grp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4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night break phenomenon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GB" smtClean="0"/>
              <a:t>For plants with a critical night length, a short flash of light in the middle of the night would make the plant behave as if it had been exposed to a long day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quality of the light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1325563"/>
          </a:xfrm>
        </p:spPr>
        <p:txBody>
          <a:bodyPr/>
          <a:lstStyle/>
          <a:p>
            <a:pPr eaLnBrk="1" hangingPunct="1"/>
            <a:r>
              <a:rPr lang="en-GB" sz="2400" smtClean="0"/>
              <a:t>The wavelength of the light used is important</a:t>
            </a:r>
            <a:r>
              <a:rPr lang="fr-FR" sz="2400" smtClean="0"/>
              <a:t> </a:t>
            </a:r>
            <a:endParaRPr lang="en-GB" sz="2400" smtClean="0"/>
          </a:p>
        </p:txBody>
      </p:sp>
      <p:grpSp>
        <p:nvGrpSpPr>
          <p:cNvPr id="2" name="Group 91"/>
          <p:cNvGrpSpPr>
            <a:grpSpLocks/>
          </p:cNvGrpSpPr>
          <p:nvPr/>
        </p:nvGrpSpPr>
        <p:grpSpPr bwMode="auto">
          <a:xfrm>
            <a:off x="611188" y="3862388"/>
            <a:ext cx="8075612" cy="630237"/>
            <a:chOff x="385" y="2433"/>
            <a:chExt cx="5087" cy="397"/>
          </a:xfrm>
        </p:grpSpPr>
        <p:sp>
          <p:nvSpPr>
            <p:cNvPr id="10265" name="Rectangle 28"/>
            <p:cNvSpPr>
              <a:spLocks noChangeArrowheads="1"/>
            </p:cNvSpPr>
            <p:nvPr/>
          </p:nvSpPr>
          <p:spPr bwMode="auto">
            <a:xfrm>
              <a:off x="4200" y="2433"/>
              <a:ext cx="1272" cy="397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Stimulates</a:t>
              </a:r>
            </a:p>
          </p:txBody>
        </p:sp>
        <p:sp>
          <p:nvSpPr>
            <p:cNvPr id="10266" name="Rectangle 27"/>
            <p:cNvSpPr>
              <a:spLocks noChangeArrowheads="1"/>
            </p:cNvSpPr>
            <p:nvPr/>
          </p:nvSpPr>
          <p:spPr bwMode="auto">
            <a:xfrm>
              <a:off x="2797" y="2433"/>
              <a:ext cx="1403" cy="397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Inhibits</a:t>
              </a:r>
            </a:p>
          </p:txBody>
        </p:sp>
        <p:sp>
          <p:nvSpPr>
            <p:cNvPr id="10267" name="Rectangle 26"/>
            <p:cNvSpPr>
              <a:spLocks noChangeArrowheads="1"/>
            </p:cNvSpPr>
            <p:nvPr/>
          </p:nvSpPr>
          <p:spPr bwMode="auto">
            <a:xfrm>
              <a:off x="1381" y="2433"/>
              <a:ext cx="1416" cy="397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670 – 680nm</a:t>
              </a:r>
            </a:p>
          </p:txBody>
        </p:sp>
        <p:sp>
          <p:nvSpPr>
            <p:cNvPr id="10268" name="Rectangle 25"/>
            <p:cNvSpPr>
              <a:spLocks noChangeArrowheads="1"/>
            </p:cNvSpPr>
            <p:nvPr/>
          </p:nvSpPr>
          <p:spPr bwMode="auto">
            <a:xfrm>
              <a:off x="385" y="2433"/>
              <a:ext cx="996" cy="397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Red light</a:t>
              </a:r>
            </a:p>
          </p:txBody>
        </p:sp>
      </p:grpSp>
      <p:grpSp>
        <p:nvGrpSpPr>
          <p:cNvPr id="3" name="Group 90"/>
          <p:cNvGrpSpPr>
            <a:grpSpLocks/>
          </p:cNvGrpSpPr>
          <p:nvPr/>
        </p:nvGrpSpPr>
        <p:grpSpPr bwMode="auto">
          <a:xfrm>
            <a:off x="611188" y="2962275"/>
            <a:ext cx="8075612" cy="900113"/>
            <a:chOff x="385" y="1866"/>
            <a:chExt cx="5087" cy="567"/>
          </a:xfrm>
        </p:grpSpPr>
        <p:sp>
          <p:nvSpPr>
            <p:cNvPr id="10261" name="Rectangle 24"/>
            <p:cNvSpPr>
              <a:spLocks noChangeArrowheads="1"/>
            </p:cNvSpPr>
            <p:nvPr/>
          </p:nvSpPr>
          <p:spPr bwMode="auto">
            <a:xfrm>
              <a:off x="4200" y="1866"/>
              <a:ext cx="1272" cy="567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Reverses</a:t>
              </a:r>
            </a:p>
          </p:txBody>
        </p:sp>
        <p:sp>
          <p:nvSpPr>
            <p:cNvPr id="10262" name="Rectangle 23"/>
            <p:cNvSpPr>
              <a:spLocks noChangeArrowheads="1"/>
            </p:cNvSpPr>
            <p:nvPr/>
          </p:nvSpPr>
          <p:spPr bwMode="auto">
            <a:xfrm>
              <a:off x="2797" y="1866"/>
              <a:ext cx="1403" cy="567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Stimulates</a:t>
              </a:r>
            </a:p>
          </p:txBody>
        </p:sp>
        <p:sp>
          <p:nvSpPr>
            <p:cNvPr id="10263" name="Rectangle 22"/>
            <p:cNvSpPr>
              <a:spLocks noChangeArrowheads="1"/>
            </p:cNvSpPr>
            <p:nvPr/>
          </p:nvSpPr>
          <p:spPr bwMode="auto">
            <a:xfrm>
              <a:off x="1381" y="1866"/>
              <a:ext cx="1416" cy="567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&gt;700nm</a:t>
              </a:r>
            </a:p>
          </p:txBody>
        </p:sp>
        <p:sp>
          <p:nvSpPr>
            <p:cNvPr id="10264" name="Rectangle 21"/>
            <p:cNvSpPr>
              <a:spLocks noChangeArrowheads="1"/>
            </p:cNvSpPr>
            <p:nvPr/>
          </p:nvSpPr>
          <p:spPr bwMode="auto">
            <a:xfrm>
              <a:off x="385" y="1866"/>
              <a:ext cx="996" cy="567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>
                  <a:ea typeface="Times New Roman" pitchFamily="18" charset="0"/>
                  <a:cs typeface="Arial" charset="0"/>
                </a:rPr>
                <a:t>Far red light</a:t>
              </a:r>
            </a:p>
          </p:txBody>
        </p:sp>
      </p:grpSp>
      <p:grpSp>
        <p:nvGrpSpPr>
          <p:cNvPr id="10246" name="Group 89"/>
          <p:cNvGrpSpPr>
            <a:grpSpLocks/>
          </p:cNvGrpSpPr>
          <p:nvPr/>
        </p:nvGrpSpPr>
        <p:grpSpPr bwMode="auto">
          <a:xfrm>
            <a:off x="611188" y="2382838"/>
            <a:ext cx="8075612" cy="579437"/>
            <a:chOff x="385" y="1501"/>
            <a:chExt cx="5087" cy="365"/>
          </a:xfrm>
        </p:grpSpPr>
        <p:sp>
          <p:nvSpPr>
            <p:cNvPr id="10257" name="Rectangle 20"/>
            <p:cNvSpPr>
              <a:spLocks noChangeArrowheads="1"/>
            </p:cNvSpPr>
            <p:nvPr/>
          </p:nvSpPr>
          <p:spPr bwMode="auto">
            <a:xfrm>
              <a:off x="4200" y="1501"/>
              <a:ext cx="12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 b="1">
                  <a:ea typeface="Times New Roman" pitchFamily="18" charset="0"/>
                  <a:cs typeface="Arial" charset="0"/>
                </a:rPr>
                <a:t>LONG-DAY</a:t>
              </a:r>
              <a:endParaRPr lang="en-GB" sz="24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0258" name="Rectangle 19"/>
            <p:cNvSpPr>
              <a:spLocks noChangeArrowheads="1"/>
            </p:cNvSpPr>
            <p:nvPr/>
          </p:nvSpPr>
          <p:spPr bwMode="auto">
            <a:xfrm>
              <a:off x="2797" y="1501"/>
              <a:ext cx="140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 b="1">
                  <a:ea typeface="Times New Roman" pitchFamily="18" charset="0"/>
                  <a:cs typeface="Arial" charset="0"/>
                </a:rPr>
                <a:t>SHORT-DAY</a:t>
              </a:r>
              <a:endParaRPr lang="en-GB" sz="24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0259" name="Rectangle 18"/>
            <p:cNvSpPr>
              <a:spLocks noChangeArrowheads="1"/>
            </p:cNvSpPr>
            <p:nvPr/>
          </p:nvSpPr>
          <p:spPr bwMode="auto">
            <a:xfrm>
              <a:off x="1381" y="1501"/>
              <a:ext cx="14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 b="1">
                  <a:ea typeface="Times New Roman" pitchFamily="18" charset="0"/>
                  <a:cs typeface="Arial" charset="0"/>
                </a:rPr>
                <a:t>Wavelength</a:t>
              </a:r>
              <a:endParaRPr lang="en-GB" sz="24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0260" name="Rectangle 17"/>
            <p:cNvSpPr>
              <a:spLocks noChangeArrowheads="1"/>
            </p:cNvSpPr>
            <p:nvPr/>
          </p:nvSpPr>
          <p:spPr bwMode="auto">
            <a:xfrm>
              <a:off x="385" y="1501"/>
              <a:ext cx="99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buClr>
                  <a:schemeClr val="bg2"/>
                </a:buClr>
                <a:buSzPct val="75000"/>
                <a:buFont typeface="Wingdings" pitchFamily="2" charset="2"/>
                <a:buNone/>
              </a:pPr>
              <a:r>
                <a:rPr lang="en-GB" sz="2400" b="1">
                  <a:ea typeface="Times New Roman" pitchFamily="18" charset="0"/>
                  <a:cs typeface="Arial" charset="0"/>
                </a:rPr>
                <a:t>Colour</a:t>
              </a:r>
              <a:endParaRPr lang="en-GB" sz="2400"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10247" name="Line 29"/>
          <p:cNvSpPr>
            <a:spLocks noChangeShapeType="1"/>
          </p:cNvSpPr>
          <p:nvPr/>
        </p:nvSpPr>
        <p:spPr bwMode="auto">
          <a:xfrm>
            <a:off x="611188" y="2382838"/>
            <a:ext cx="8075612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8" name="Line 30"/>
          <p:cNvSpPr>
            <a:spLocks noChangeShapeType="1"/>
          </p:cNvSpPr>
          <p:nvPr/>
        </p:nvSpPr>
        <p:spPr bwMode="auto">
          <a:xfrm>
            <a:off x="611188" y="4492625"/>
            <a:ext cx="8075612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9" name="Line 31"/>
          <p:cNvSpPr>
            <a:spLocks noChangeShapeType="1"/>
          </p:cNvSpPr>
          <p:nvPr/>
        </p:nvSpPr>
        <p:spPr bwMode="auto">
          <a:xfrm>
            <a:off x="611188" y="2382838"/>
            <a:ext cx="0" cy="2109787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0" name="Line 32"/>
          <p:cNvSpPr>
            <a:spLocks noChangeShapeType="1"/>
          </p:cNvSpPr>
          <p:nvPr/>
        </p:nvSpPr>
        <p:spPr bwMode="auto">
          <a:xfrm>
            <a:off x="8686800" y="2382838"/>
            <a:ext cx="0" cy="2109787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Line 35"/>
          <p:cNvSpPr>
            <a:spLocks noChangeShapeType="1"/>
          </p:cNvSpPr>
          <p:nvPr/>
        </p:nvSpPr>
        <p:spPr bwMode="auto">
          <a:xfrm>
            <a:off x="611188" y="2962275"/>
            <a:ext cx="8075612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Line 37"/>
          <p:cNvSpPr>
            <a:spLocks noChangeShapeType="1"/>
          </p:cNvSpPr>
          <p:nvPr/>
        </p:nvSpPr>
        <p:spPr bwMode="auto">
          <a:xfrm>
            <a:off x="2192338" y="2382838"/>
            <a:ext cx="0" cy="2109787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3" name="Line 40"/>
          <p:cNvSpPr>
            <a:spLocks noChangeShapeType="1"/>
          </p:cNvSpPr>
          <p:nvPr/>
        </p:nvSpPr>
        <p:spPr bwMode="auto">
          <a:xfrm>
            <a:off x="4440238" y="2382838"/>
            <a:ext cx="0" cy="2109787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Line 43"/>
          <p:cNvSpPr>
            <a:spLocks noChangeShapeType="1"/>
          </p:cNvSpPr>
          <p:nvPr/>
        </p:nvSpPr>
        <p:spPr bwMode="auto">
          <a:xfrm>
            <a:off x="6667500" y="2382838"/>
            <a:ext cx="0" cy="2109787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Line 47"/>
          <p:cNvSpPr>
            <a:spLocks noChangeShapeType="1"/>
          </p:cNvSpPr>
          <p:nvPr/>
        </p:nvSpPr>
        <p:spPr bwMode="auto">
          <a:xfrm>
            <a:off x="611188" y="3862388"/>
            <a:ext cx="8075612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6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pigment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This indicated that there should be a pigment that absorbs </a:t>
            </a:r>
            <a:r>
              <a:rPr lang="en-GB" b="1" smtClean="0">
                <a:solidFill>
                  <a:srgbClr val="FF3300"/>
                </a:solidFill>
              </a:rPr>
              <a:t>red</a:t>
            </a:r>
            <a:r>
              <a:rPr lang="en-GB" smtClean="0"/>
              <a:t> light </a:t>
            </a:r>
            <a:br>
              <a:rPr lang="en-GB" smtClean="0"/>
            </a:br>
            <a:r>
              <a:rPr lang="en-GB" smtClean="0"/>
              <a:t>(in other words this pigment should be </a:t>
            </a:r>
            <a:r>
              <a:rPr lang="en-GB" b="1" smtClean="0">
                <a:solidFill>
                  <a:srgbClr val="008080"/>
                </a:solidFill>
              </a:rPr>
              <a:t>blue-green</a:t>
            </a:r>
            <a:r>
              <a:rPr lang="en-GB" smtClean="0"/>
              <a:t>)</a:t>
            </a:r>
          </a:p>
          <a:p>
            <a:pPr eaLnBrk="1" hangingPunct="1"/>
            <a:r>
              <a:rPr lang="en-GB" smtClean="0"/>
              <a:t>This pigment is the mechanism capable of recognising changes in day length</a:t>
            </a:r>
            <a:br>
              <a:rPr lang="en-GB" smtClean="0"/>
            </a:br>
            <a:endParaRPr lang="en-GB" b="1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GB" b="1" smtClean="0">
                <a:solidFill>
                  <a:srgbClr val="008080"/>
                </a:solidFill>
              </a:rPr>
              <a:t>PHYTOCHROME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photoperiod mechanism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Phytochrome exists in two versions which are inter-convertible</a:t>
            </a:r>
            <a:endParaRPr lang="en-GB" b="1" smtClean="0"/>
          </a:p>
          <a:p>
            <a:pPr eaLnBrk="1" hangingPunct="1"/>
            <a:r>
              <a:rPr lang="en-GB" b="1" smtClean="0"/>
              <a:t>P</a:t>
            </a:r>
            <a:r>
              <a:rPr lang="en-GB" b="1" baseline="-25000" smtClean="0"/>
              <a:t>R</a:t>
            </a:r>
            <a:r>
              <a:rPr lang="en-GB" b="1" smtClean="0"/>
              <a:t> </a:t>
            </a:r>
            <a:r>
              <a:rPr lang="en-GB" smtClean="0"/>
              <a:t>that absorbs red light</a:t>
            </a:r>
            <a:endParaRPr lang="en-GB" b="1" smtClean="0"/>
          </a:p>
          <a:p>
            <a:pPr eaLnBrk="1" hangingPunct="1"/>
            <a:r>
              <a:rPr lang="en-GB" b="1" smtClean="0"/>
              <a:t>P</a:t>
            </a:r>
            <a:r>
              <a:rPr lang="en-GB" b="1" baseline="-25000" smtClean="0"/>
              <a:t>FR</a:t>
            </a:r>
            <a:r>
              <a:rPr lang="en-GB" smtClean="0"/>
              <a:t> that absorbs far red light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268538" y="4746625"/>
            <a:ext cx="581025" cy="581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fr-FR" sz="2400" b="1">
                <a:solidFill>
                  <a:srgbClr val="33CCCC"/>
                </a:solidFill>
                <a:latin typeface="Arial" charset="0"/>
              </a:rPr>
              <a:t>P</a:t>
            </a:r>
            <a:r>
              <a:rPr lang="fr-FR" sz="2400" b="1" baseline="-25000">
                <a:solidFill>
                  <a:srgbClr val="33CCCC"/>
                </a:solidFill>
                <a:latin typeface="Arial" charset="0"/>
              </a:rPr>
              <a:t>R</a:t>
            </a:r>
            <a:endParaRPr lang="en-GB" sz="2400">
              <a:latin typeface="Arial" charset="0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816350" y="3840163"/>
            <a:ext cx="1241425" cy="7858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Arial" charset="0"/>
              </a:rPr>
              <a:t>RED LIGHT</a:t>
            </a:r>
            <a:endParaRPr lang="en-GB" sz="2400">
              <a:latin typeface="Arial" charset="0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554413" y="5314950"/>
            <a:ext cx="1855787" cy="850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800000"/>
                </a:solidFill>
                <a:latin typeface="Arial" charset="0"/>
              </a:rPr>
              <a:t>FAR RED LIGHT</a:t>
            </a:r>
            <a:endParaRPr lang="en-GB" sz="2400">
              <a:latin typeface="Arial" charset="0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356350" y="4757738"/>
            <a:ext cx="808038" cy="569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2400" b="1">
                <a:solidFill>
                  <a:srgbClr val="008080"/>
                </a:solidFill>
                <a:latin typeface="Arial" charset="0"/>
              </a:rPr>
              <a:t>P</a:t>
            </a:r>
            <a:r>
              <a:rPr lang="fr-FR" sz="2400" b="1" baseline="-25000">
                <a:solidFill>
                  <a:srgbClr val="008080"/>
                </a:solidFill>
                <a:latin typeface="Arial" charset="0"/>
              </a:rPr>
              <a:t>FR</a:t>
            </a:r>
            <a:endParaRPr lang="en-GB" sz="2400">
              <a:latin typeface="Arial" charset="0"/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3155950" y="4860925"/>
            <a:ext cx="288131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H="1">
            <a:off x="3122613" y="5203825"/>
            <a:ext cx="28797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2579504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2579559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entr" presetSubtype="257981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entr" presetSubtype="257968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 autoUpdateAnimBg="0"/>
      <p:bldP spid="13318" grpId="0" animBg="1" autoUpdateAnimBg="0"/>
      <p:bldP spid="13319" grpId="0" animBg="1" autoUpdateAnimBg="0"/>
      <p:bldP spid="13320" grpId="0" animBg="1" autoUpdateAnimBg="0"/>
      <p:bldP spid="13321" grpId="0" animBg="1"/>
      <p:bldP spid="133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In the short-day plant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114550" y="2216150"/>
            <a:ext cx="1354138" cy="482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33CCCC"/>
                </a:solidFill>
                <a:latin typeface="Arial" charset="0"/>
              </a:rPr>
              <a:t>P</a:t>
            </a:r>
            <a:r>
              <a:rPr lang="fr-FR" sz="2400" b="1" baseline="-25000">
                <a:solidFill>
                  <a:srgbClr val="33CCCC"/>
                </a:solidFill>
                <a:latin typeface="Arial" charset="0"/>
              </a:rPr>
              <a:t>FR</a:t>
            </a:r>
            <a:endParaRPr lang="en-GB" sz="2400">
              <a:latin typeface="Arial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864225" y="2193925"/>
            <a:ext cx="2147888" cy="5159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008080"/>
                </a:solidFill>
                <a:latin typeface="Arial" charset="0"/>
              </a:rPr>
              <a:t>P</a:t>
            </a:r>
            <a:r>
              <a:rPr lang="fr-FR" sz="2400" b="1" baseline="-25000">
                <a:solidFill>
                  <a:srgbClr val="008080"/>
                </a:solidFill>
                <a:latin typeface="Arial" charset="0"/>
              </a:rPr>
              <a:t>R</a:t>
            </a:r>
            <a:r>
              <a:rPr lang="fr-FR" sz="2400" b="1">
                <a:solidFill>
                  <a:srgbClr val="008080"/>
                </a:solidFill>
                <a:latin typeface="Arial" charset="0"/>
              </a:rPr>
              <a:t> builds up</a:t>
            </a:r>
            <a:endParaRPr lang="en-GB" sz="2400">
              <a:latin typeface="Arial" charset="0"/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441700" y="2565400"/>
            <a:ext cx="2376488" cy="8016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2000" b="1">
                <a:solidFill>
                  <a:srgbClr val="993300"/>
                </a:solidFill>
                <a:latin typeface="Arial" charset="0"/>
              </a:rPr>
              <a:t>Darknes</a:t>
            </a:r>
            <a:r>
              <a:rPr lang="fr-FR" sz="2000" b="1">
                <a:solidFill>
                  <a:srgbClr val="993300"/>
                </a:solidFill>
                <a:latin typeface="Arial" charset="0"/>
              </a:rPr>
              <a:t>s</a:t>
            </a:r>
            <a:r>
              <a:rPr lang="en-GB" sz="2000" b="1">
                <a:solidFill>
                  <a:srgbClr val="993300"/>
                </a:solidFill>
                <a:latin typeface="Arial" charset="0"/>
              </a:rPr>
              <a:t> (slow)</a:t>
            </a:r>
          </a:p>
          <a:p>
            <a:pPr algn="ctr"/>
            <a:r>
              <a:rPr lang="en-GB" sz="2000" b="1">
                <a:solidFill>
                  <a:srgbClr val="993300"/>
                </a:solidFill>
                <a:latin typeface="Arial" charset="0"/>
              </a:rPr>
              <a:t>Far red light (fast)</a:t>
            </a:r>
            <a:endParaRPr lang="en-GB" sz="2000">
              <a:latin typeface="Arial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953250" y="2994025"/>
            <a:ext cx="1795463" cy="866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2400" b="1">
                <a:latin typeface="Arial" charset="0"/>
              </a:rPr>
              <a:t>Short-day plants</a:t>
            </a:r>
            <a:endParaRPr lang="en-GB" sz="2400">
              <a:latin typeface="Arial" charset="0"/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H="1">
            <a:off x="3673475" y="2441575"/>
            <a:ext cx="1878013" cy="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5862638" y="4014788"/>
            <a:ext cx="1795462" cy="7604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latin typeface="Arial" charset="0"/>
              </a:rPr>
              <a:t>FLORIGEN</a:t>
            </a:r>
          </a:p>
          <a:p>
            <a:pPr algn="ctr"/>
            <a:r>
              <a:rPr lang="fr-FR" sz="2400" b="1">
                <a:latin typeface="Arial" charset="0"/>
              </a:rPr>
              <a:t>Activated</a:t>
            </a:r>
            <a:endParaRPr lang="en-GB" sz="2400">
              <a:latin typeface="Arial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5675313" y="5445125"/>
            <a:ext cx="2203450" cy="428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0000FF"/>
                </a:solidFill>
                <a:latin typeface="Arial" charset="0"/>
              </a:rPr>
              <a:t>FLOWERING</a:t>
            </a:r>
            <a:endParaRPr lang="en-GB" sz="2400">
              <a:latin typeface="Arial" charset="0"/>
            </a:endParaRPr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6775450" y="2878138"/>
            <a:ext cx="0" cy="124460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6762750" y="4838700"/>
            <a:ext cx="0" cy="6397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97168" presetClass="entr" presetSubtype="258067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2580895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entr" presetSubtype="2580725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entr" presetSubtype="25810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entr" presetSubtype="2581196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entr" presetSubtype="258131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 autoUpdateAnimBg="0"/>
      <p:bldP spid="11270" grpId="0" animBg="1" autoUpdateAnimBg="0"/>
      <p:bldP spid="11272" grpId="0" animBg="1" autoUpdateAnimBg="0"/>
      <p:bldP spid="11274" grpId="0" animBg="1" autoUpdateAnimBg="0"/>
      <p:bldP spid="11278" grpId="0" animBg="1"/>
      <p:bldP spid="11279" grpId="0" animBg="1" autoUpdateAnimBg="0"/>
      <p:bldP spid="11280" grpId="0" animBg="1" autoUpdateAnimBg="0"/>
      <p:bldP spid="11282" grpId="0" animBg="1"/>
      <p:bldP spid="1128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In the long-day plant</a:t>
            </a:r>
            <a:r>
              <a:rPr lang="fr-FR" smtClean="0"/>
              <a:t> </a:t>
            </a:r>
            <a:endParaRPr lang="en-GB" smtClean="0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343025" y="2216150"/>
            <a:ext cx="2125663" cy="482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33CCCC"/>
                </a:solidFill>
                <a:latin typeface="Arial" charset="0"/>
              </a:rPr>
              <a:t>P</a:t>
            </a:r>
            <a:r>
              <a:rPr lang="fr-FR" sz="2400" b="1" baseline="-25000">
                <a:solidFill>
                  <a:srgbClr val="33CCCC"/>
                </a:solidFill>
                <a:latin typeface="Arial" charset="0"/>
              </a:rPr>
              <a:t>FR</a:t>
            </a:r>
            <a:r>
              <a:rPr lang="fr-FR" sz="2400" b="1">
                <a:solidFill>
                  <a:srgbClr val="33CCCC"/>
                </a:solidFill>
                <a:latin typeface="Arial" charset="0"/>
              </a:rPr>
              <a:t> builds up</a:t>
            </a:r>
            <a:endParaRPr lang="en-GB" sz="2400">
              <a:latin typeface="Arial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864225" y="2193925"/>
            <a:ext cx="1795463" cy="5159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008080"/>
                </a:solidFill>
                <a:latin typeface="Arial" charset="0"/>
              </a:rPr>
              <a:t>P</a:t>
            </a:r>
            <a:r>
              <a:rPr lang="fr-FR" sz="2400" b="1" baseline="-25000">
                <a:solidFill>
                  <a:srgbClr val="008080"/>
                </a:solidFill>
                <a:latin typeface="Arial" charset="0"/>
              </a:rPr>
              <a:t>R</a:t>
            </a:r>
            <a:endParaRPr lang="en-GB" sz="2400">
              <a:latin typeface="Arial" charset="0"/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459163" y="1557338"/>
            <a:ext cx="2303462" cy="6588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Arial" charset="0"/>
              </a:rPr>
              <a:t>Sunlight</a:t>
            </a:r>
          </a:p>
          <a:p>
            <a:pPr algn="ctr"/>
            <a:r>
              <a:rPr lang="fr-FR" sz="2000" b="1">
                <a:solidFill>
                  <a:srgbClr val="FF0000"/>
                </a:solidFill>
                <a:latin typeface="Arial" charset="0"/>
              </a:rPr>
              <a:t>Red light</a:t>
            </a:r>
            <a:endParaRPr lang="en-GB" sz="2000">
              <a:latin typeface="Arial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11188" y="3005138"/>
            <a:ext cx="1795462" cy="855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fr-FR" sz="2400" b="1">
                <a:latin typeface="Arial" charset="0"/>
              </a:rPr>
              <a:t>Long-day plants</a:t>
            </a:r>
            <a:endParaRPr lang="en-GB" sz="2400">
              <a:latin typeface="Arial" charset="0"/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503363" y="5378450"/>
            <a:ext cx="2127250" cy="4714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solidFill>
                  <a:srgbClr val="0000FF"/>
                </a:solidFill>
                <a:latin typeface="Arial" charset="0"/>
              </a:rPr>
              <a:t>FLOWERING</a:t>
            </a:r>
            <a:endParaRPr lang="en-GB" sz="2400">
              <a:latin typeface="Arial" charset="0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1658938" y="3970338"/>
            <a:ext cx="1797050" cy="7794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>
                <a:latin typeface="Arial" charset="0"/>
              </a:rPr>
              <a:t>FLORIGEN</a:t>
            </a:r>
          </a:p>
          <a:p>
            <a:pPr algn="ctr"/>
            <a:r>
              <a:rPr lang="fr-FR" sz="2000" b="1">
                <a:latin typeface="Arial" charset="0"/>
              </a:rPr>
              <a:t>Activated</a:t>
            </a:r>
            <a:endParaRPr lang="en-GB" sz="2000">
              <a:latin typeface="Arial" charset="0"/>
            </a:endParaRPr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3713163" y="2417763"/>
            <a:ext cx="187801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2570163" y="2822575"/>
            <a:ext cx="0" cy="1244600"/>
          </a:xfrm>
          <a:prstGeom prst="line">
            <a:avLst/>
          </a:prstGeom>
          <a:noFill/>
          <a:ln w="57150">
            <a:solidFill>
              <a:srgbClr val="00CC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2557463" y="4749800"/>
            <a:ext cx="0" cy="6397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97168" presetClass="entr" presetSubtype="3676619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367684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entr" presetSubtype="367659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entr" presetSubtype="3676978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entr" presetSubtype="3677277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entr" presetSubtype="367713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 autoUpdateAnimBg="0"/>
      <p:bldP spid="21508" grpId="0" animBg="1" autoUpdateAnimBg="0"/>
      <p:bldP spid="21509" grpId="0" animBg="1" autoUpdateAnimBg="0"/>
      <p:bldP spid="21511" grpId="0" animBg="1" autoUpdateAnimBg="0"/>
      <p:bldP spid="21513" grpId="0" animBg="1" autoUpdateAnimBg="0"/>
      <p:bldP spid="21514" grpId="0" animBg="1" autoUpdateAnimBg="0"/>
      <p:bldP spid="21515" grpId="0" animBg="1"/>
      <p:bldP spid="21519" grpId="0" animBg="1"/>
      <p:bldP spid="215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Summary</a:t>
            </a:r>
            <a:r>
              <a:rPr lang="fr-FR" smtClean="0"/>
              <a:t> </a:t>
            </a:r>
            <a:endParaRPr lang="en-GB" smtClean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11188" y="1557338"/>
            <a:ext cx="8137525" cy="4160837"/>
            <a:chOff x="385" y="981"/>
            <a:chExt cx="5126" cy="2621"/>
          </a:xfrm>
        </p:grpSpPr>
        <p:sp>
          <p:nvSpPr>
            <p:cNvPr id="15365" name="Text Box 5"/>
            <p:cNvSpPr txBox="1">
              <a:spLocks noChangeArrowheads="1"/>
            </p:cNvSpPr>
            <p:nvPr/>
          </p:nvSpPr>
          <p:spPr bwMode="auto">
            <a:xfrm>
              <a:off x="2179" y="981"/>
              <a:ext cx="1451" cy="4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2000" b="1">
                  <a:solidFill>
                    <a:srgbClr val="FF0000"/>
                  </a:solidFill>
                  <a:latin typeface="Arial" charset="0"/>
                </a:rPr>
                <a:t>Sunlight</a:t>
              </a:r>
            </a:p>
            <a:p>
              <a:pPr algn="ctr"/>
              <a:r>
                <a:rPr lang="fr-FR" sz="2000" b="1">
                  <a:solidFill>
                    <a:srgbClr val="FF0000"/>
                  </a:solidFill>
                  <a:latin typeface="Arial" charset="0"/>
                </a:rPr>
                <a:t>Red light</a:t>
              </a:r>
              <a:endParaRPr lang="en-GB" sz="2000">
                <a:latin typeface="Arial" charset="0"/>
              </a:endParaRPr>
            </a:p>
          </p:txBody>
        </p:sp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2168" y="1616"/>
              <a:ext cx="1497" cy="50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sz="2000" b="1">
                  <a:solidFill>
                    <a:srgbClr val="993300"/>
                  </a:solidFill>
                  <a:latin typeface="Arial" charset="0"/>
                </a:rPr>
                <a:t>Darknes</a:t>
              </a:r>
              <a:r>
                <a:rPr lang="fr-FR" sz="2000" b="1">
                  <a:solidFill>
                    <a:srgbClr val="993300"/>
                  </a:solidFill>
                  <a:latin typeface="Arial" charset="0"/>
                </a:rPr>
                <a:t>s</a:t>
              </a:r>
              <a:r>
                <a:rPr lang="en-GB" sz="2000" b="1">
                  <a:solidFill>
                    <a:srgbClr val="993300"/>
                  </a:solidFill>
                  <a:latin typeface="Arial" charset="0"/>
                </a:rPr>
                <a:t> (slow)</a:t>
              </a:r>
            </a:p>
            <a:p>
              <a:pPr algn="ctr"/>
              <a:r>
                <a:rPr lang="en-GB" sz="2000" b="1">
                  <a:solidFill>
                    <a:srgbClr val="993300"/>
                  </a:solidFill>
                  <a:latin typeface="Arial" charset="0"/>
                </a:rPr>
                <a:t>Far red light (fast)</a:t>
              </a:r>
              <a:endParaRPr lang="en-GB" sz="2000">
                <a:latin typeface="Arial" charset="0"/>
              </a:endParaRPr>
            </a:p>
          </p:txBody>
        </p:sp>
        <p:sp>
          <p:nvSpPr>
            <p:cNvPr id="15367" name="Line 11"/>
            <p:cNvSpPr>
              <a:spLocks noChangeShapeType="1"/>
            </p:cNvSpPr>
            <p:nvPr/>
          </p:nvSpPr>
          <p:spPr bwMode="auto">
            <a:xfrm>
              <a:off x="2269" y="1468"/>
              <a:ext cx="1183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8" name="Line 12"/>
            <p:cNvSpPr>
              <a:spLocks noChangeShapeType="1"/>
            </p:cNvSpPr>
            <p:nvPr/>
          </p:nvSpPr>
          <p:spPr bwMode="auto">
            <a:xfrm flipH="1">
              <a:off x="2314" y="1594"/>
              <a:ext cx="1183" cy="0"/>
            </a:xfrm>
            <a:prstGeom prst="line">
              <a:avLst/>
            </a:prstGeom>
            <a:noFill/>
            <a:ln w="57150">
              <a:solidFill>
                <a:srgbClr val="9933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369" name="Group 20"/>
            <p:cNvGrpSpPr>
              <a:grpSpLocks/>
            </p:cNvGrpSpPr>
            <p:nvPr/>
          </p:nvGrpSpPr>
          <p:grpSpPr bwMode="auto">
            <a:xfrm>
              <a:off x="385" y="1396"/>
              <a:ext cx="1800" cy="2191"/>
              <a:chOff x="385" y="1396"/>
              <a:chExt cx="1800" cy="2191"/>
            </a:xfrm>
          </p:grpSpPr>
          <p:sp>
            <p:nvSpPr>
              <p:cNvPr id="15377" name="Text Box 3"/>
              <p:cNvSpPr txBox="1">
                <a:spLocks noChangeArrowheads="1"/>
              </p:cNvSpPr>
              <p:nvPr/>
            </p:nvSpPr>
            <p:spPr bwMode="auto">
              <a:xfrm>
                <a:off x="1054" y="1396"/>
                <a:ext cx="1131" cy="30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fr-FR" b="1">
                    <a:solidFill>
                      <a:srgbClr val="33CCCC"/>
                    </a:solidFill>
                    <a:latin typeface="Arial" charset="0"/>
                  </a:rPr>
                  <a:t>P</a:t>
                </a:r>
                <a:r>
                  <a:rPr lang="fr-FR" b="1" baseline="-25000">
                    <a:solidFill>
                      <a:srgbClr val="33CCCC"/>
                    </a:solidFill>
                    <a:latin typeface="Arial" charset="0"/>
                  </a:rPr>
                  <a:t>FR</a:t>
                </a:r>
                <a:r>
                  <a:rPr lang="fr-FR" b="1">
                    <a:solidFill>
                      <a:srgbClr val="33CCCC"/>
                    </a:solidFill>
                    <a:latin typeface="Arial" charset="0"/>
                  </a:rPr>
                  <a:t> builds up</a:t>
                </a:r>
                <a:endParaRPr lang="en-GB">
                  <a:latin typeface="Arial" charset="0"/>
                </a:endParaRPr>
              </a:p>
            </p:txBody>
          </p:sp>
          <p:sp>
            <p:nvSpPr>
              <p:cNvPr id="15378" name="Text Box 7"/>
              <p:cNvSpPr txBox="1">
                <a:spLocks noChangeArrowheads="1"/>
              </p:cNvSpPr>
              <p:nvPr/>
            </p:nvSpPr>
            <p:spPr bwMode="auto">
              <a:xfrm>
                <a:off x="385" y="2011"/>
                <a:ext cx="1131" cy="42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r>
                  <a:rPr lang="fr-FR" sz="2000" b="1">
                    <a:latin typeface="Arial" charset="0"/>
                  </a:rPr>
                  <a:t>Long-day plants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79" name="Text Box 9"/>
              <p:cNvSpPr txBox="1">
                <a:spLocks noChangeArrowheads="1"/>
              </p:cNvSpPr>
              <p:nvPr/>
            </p:nvSpPr>
            <p:spPr bwMode="auto">
              <a:xfrm>
                <a:off x="1045" y="3332"/>
                <a:ext cx="1132" cy="2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fr-FR" sz="2000" b="1">
                    <a:solidFill>
                      <a:srgbClr val="0000FF"/>
                    </a:solidFill>
                    <a:latin typeface="Arial" charset="0"/>
                  </a:rPr>
                  <a:t>FLOWERING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80" name="Text Box 10"/>
              <p:cNvSpPr txBox="1">
                <a:spLocks noChangeArrowheads="1"/>
              </p:cNvSpPr>
              <p:nvPr/>
            </p:nvSpPr>
            <p:spPr bwMode="auto">
              <a:xfrm>
                <a:off x="1045" y="2514"/>
                <a:ext cx="1132" cy="4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fr-FR" sz="2000" b="1">
                    <a:latin typeface="Arial" charset="0"/>
                  </a:rPr>
                  <a:t>FLORIGEN</a:t>
                </a:r>
              </a:p>
              <a:p>
                <a:pPr algn="ctr"/>
                <a:r>
                  <a:rPr lang="fr-FR" sz="2000" b="1">
                    <a:latin typeface="Arial" charset="0"/>
                  </a:rPr>
                  <a:t>Activated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81" name="Line 15"/>
              <p:cNvSpPr>
                <a:spLocks noChangeShapeType="1"/>
              </p:cNvSpPr>
              <p:nvPr/>
            </p:nvSpPr>
            <p:spPr bwMode="auto">
              <a:xfrm>
                <a:off x="1619" y="1778"/>
                <a:ext cx="0" cy="784"/>
              </a:xfrm>
              <a:prstGeom prst="line">
                <a:avLst/>
              </a:prstGeom>
              <a:noFill/>
              <a:ln w="57150">
                <a:solidFill>
                  <a:srgbClr val="00CC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2" name="Line 17"/>
              <p:cNvSpPr>
                <a:spLocks noChangeShapeType="1"/>
              </p:cNvSpPr>
              <p:nvPr/>
            </p:nvSpPr>
            <p:spPr bwMode="auto">
              <a:xfrm>
                <a:off x="1611" y="2943"/>
                <a:ext cx="0" cy="403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370" name="Group 19"/>
            <p:cNvGrpSpPr>
              <a:grpSpLocks/>
            </p:cNvGrpSpPr>
            <p:nvPr/>
          </p:nvGrpSpPr>
          <p:grpSpPr bwMode="auto">
            <a:xfrm>
              <a:off x="3693" y="1382"/>
              <a:ext cx="1818" cy="2220"/>
              <a:chOff x="3693" y="1382"/>
              <a:chExt cx="1818" cy="2220"/>
            </a:xfrm>
          </p:grpSpPr>
          <p:sp>
            <p:nvSpPr>
              <p:cNvPr id="15371" name="Text Box 4"/>
              <p:cNvSpPr txBox="1">
                <a:spLocks noChangeArrowheads="1"/>
              </p:cNvSpPr>
              <p:nvPr/>
            </p:nvSpPr>
            <p:spPr bwMode="auto">
              <a:xfrm>
                <a:off x="3694" y="1382"/>
                <a:ext cx="1131" cy="3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fr-FR" sz="2000" b="1">
                    <a:solidFill>
                      <a:srgbClr val="008080"/>
                    </a:solidFill>
                    <a:latin typeface="Arial" charset="0"/>
                  </a:rPr>
                  <a:t>P</a:t>
                </a:r>
                <a:r>
                  <a:rPr lang="fr-FR" sz="2000" b="1" baseline="-25000">
                    <a:solidFill>
                      <a:srgbClr val="008080"/>
                    </a:solidFill>
                    <a:latin typeface="Arial" charset="0"/>
                  </a:rPr>
                  <a:t>R</a:t>
                </a:r>
                <a:r>
                  <a:rPr lang="fr-FR" sz="2000" b="1">
                    <a:solidFill>
                      <a:srgbClr val="008080"/>
                    </a:solidFill>
                    <a:latin typeface="Arial" charset="0"/>
                  </a:rPr>
                  <a:t> builds up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72" name="Text Box 8"/>
              <p:cNvSpPr txBox="1">
                <a:spLocks noChangeArrowheads="1"/>
              </p:cNvSpPr>
              <p:nvPr/>
            </p:nvSpPr>
            <p:spPr bwMode="auto">
              <a:xfrm>
                <a:off x="4380" y="1997"/>
                <a:ext cx="1131" cy="4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2000" b="1">
                    <a:latin typeface="Arial" charset="0"/>
                  </a:rPr>
                  <a:t>Short-day plants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73" name="Text Box 13"/>
              <p:cNvSpPr txBox="1">
                <a:spLocks noChangeArrowheads="1"/>
              </p:cNvSpPr>
              <p:nvPr/>
            </p:nvSpPr>
            <p:spPr bwMode="auto">
              <a:xfrm>
                <a:off x="3693" y="2529"/>
                <a:ext cx="1131" cy="40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fr-FR" sz="2000" b="1">
                    <a:latin typeface="Arial" charset="0"/>
                  </a:rPr>
                  <a:t>FLORIGEN</a:t>
                </a:r>
              </a:p>
              <a:p>
                <a:pPr algn="ctr"/>
                <a:r>
                  <a:rPr lang="fr-FR" sz="2000" b="1">
                    <a:latin typeface="Arial" charset="0"/>
                  </a:rPr>
                  <a:t>Activated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74" name="Text Box 14"/>
              <p:cNvSpPr txBox="1">
                <a:spLocks noChangeArrowheads="1"/>
              </p:cNvSpPr>
              <p:nvPr/>
            </p:nvSpPr>
            <p:spPr bwMode="auto">
              <a:xfrm>
                <a:off x="3694" y="3332"/>
                <a:ext cx="1131" cy="27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fr-FR" sz="2000" b="1">
                    <a:solidFill>
                      <a:srgbClr val="0000FF"/>
                    </a:solidFill>
                    <a:latin typeface="Arial" charset="0"/>
                  </a:rPr>
                  <a:t>FLOWERING</a:t>
                </a:r>
                <a:endParaRPr lang="en-GB" sz="2000">
                  <a:latin typeface="Arial" charset="0"/>
                </a:endParaRPr>
              </a:p>
            </p:txBody>
          </p:sp>
          <p:sp>
            <p:nvSpPr>
              <p:cNvPr id="15375" name="Line 16"/>
              <p:cNvSpPr>
                <a:spLocks noChangeShapeType="1"/>
              </p:cNvSpPr>
              <p:nvPr/>
            </p:nvSpPr>
            <p:spPr bwMode="auto">
              <a:xfrm>
                <a:off x="4268" y="1813"/>
                <a:ext cx="0" cy="784"/>
              </a:xfrm>
              <a:prstGeom prst="line">
                <a:avLst/>
              </a:prstGeom>
              <a:noFill/>
              <a:ln w="57150">
                <a:solidFill>
                  <a:srgbClr val="00808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6" name="Line 18"/>
              <p:cNvSpPr>
                <a:spLocks noChangeShapeType="1"/>
              </p:cNvSpPr>
              <p:nvPr/>
            </p:nvSpPr>
            <p:spPr bwMode="auto">
              <a:xfrm>
                <a:off x="4260" y="2950"/>
                <a:ext cx="0" cy="403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34963" y="6372225"/>
            <a:ext cx="217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  <a:cs typeface="Arial" charset="0"/>
              </a:rPr>
              <a:t>© 2010 Paul Billiet </a:t>
            </a:r>
            <a:r>
              <a:rPr lang="en-US" sz="1200">
                <a:latin typeface="Arial" charset="0"/>
                <a:cs typeface="Arial" charset="0"/>
                <a:hlinkClick r:id="rId2"/>
              </a:rPr>
              <a:t>ODWS</a:t>
            </a:r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iveau">
  <a:themeElements>
    <a:clrScheme name="Niveau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Niveau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iveau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au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au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77</TotalTime>
  <Words>432</Words>
  <Application>Microsoft Office PowerPoint</Application>
  <PresentationFormat>On-screen Show (4:3)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Verdana</vt:lpstr>
      <vt:lpstr>Arial</vt:lpstr>
      <vt:lpstr>Garamond</vt:lpstr>
      <vt:lpstr>Wingdings</vt:lpstr>
      <vt:lpstr>Calibri</vt:lpstr>
      <vt:lpstr>Times New Roman</vt:lpstr>
      <vt:lpstr>Niveau</vt:lpstr>
      <vt:lpstr>PHOTOPERIODISM </vt:lpstr>
      <vt:lpstr>Photoperiodism</vt:lpstr>
      <vt:lpstr>The control of flowering </vt:lpstr>
      <vt:lpstr>Response to day length </vt:lpstr>
      <vt:lpstr>Response to day length</vt:lpstr>
      <vt:lpstr>Response to day length</vt:lpstr>
      <vt:lpstr>The night break phenomenon </vt:lpstr>
      <vt:lpstr>The quality of the light </vt:lpstr>
      <vt:lpstr>The pigment </vt:lpstr>
      <vt:lpstr>The photoperiod mechanism </vt:lpstr>
      <vt:lpstr>In the short-day plant </vt:lpstr>
      <vt:lpstr>In the long-day plant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PHOTOPERIODISM</dc:title>
  <dc:creator>Billiet</dc:creator>
  <cp:lastModifiedBy>Dr.Nafees</cp:lastModifiedBy>
  <cp:revision>27</cp:revision>
  <dcterms:created xsi:type="dcterms:W3CDTF">2008-03-19T07:58:57Z</dcterms:created>
  <dcterms:modified xsi:type="dcterms:W3CDTF">2019-05-22T08:54:03Z</dcterms:modified>
</cp:coreProperties>
</file>