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490" autoAdjust="0"/>
    <p:restoredTop sz="94660"/>
  </p:normalViewPr>
  <p:slideViewPr>
    <p:cSldViewPr>
      <p:cViewPr varScale="1">
        <p:scale>
          <a:sx n="68" d="100"/>
          <a:sy n="68" d="100"/>
        </p:scale>
        <p:origin x="-18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BB95924-4E30-4766-A366-8A2F93E019F6}" type="datetimeFigureOut">
              <a:rPr lang="en-US" smtClean="0"/>
              <a:pPr/>
              <a:t>12/30/2017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64BD047-D88F-402E-B39C-9083C880CEB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90"/>
            <a:ext cx="8501122" cy="6643710"/>
          </a:xfrm>
        </p:spPr>
        <p:txBody>
          <a:bodyPr>
            <a:normAutofit/>
          </a:bodyPr>
          <a:lstStyle/>
          <a:p>
            <a:pPr algn="ctr"/>
            <a:r>
              <a:rPr lang="en-IN" sz="9800" dirty="0" smtClean="0">
                <a:solidFill>
                  <a:srgbClr val="002060"/>
                </a:solidFill>
              </a:rPr>
              <a:t>Dr.M.N.Iqbal</a:t>
            </a:r>
            <a:r>
              <a:rPr lang="en-IN" dirty="0" smtClean="0">
                <a:solidFill>
                  <a:srgbClr val="002060"/>
                </a:solidFill>
              </a:rPr>
              <a:t/>
            </a:r>
            <a:br>
              <a:rPr lang="en-IN" dirty="0" smtClean="0">
                <a:solidFill>
                  <a:srgbClr val="002060"/>
                </a:solidFill>
              </a:rPr>
            </a:br>
            <a:r>
              <a:rPr lang="en-IN" dirty="0" smtClean="0"/>
              <a:t>                     </a:t>
            </a:r>
            <a:r>
              <a:rPr lang="en-IN" sz="3100" dirty="0" smtClean="0">
                <a:solidFill>
                  <a:srgbClr val="7030A0"/>
                </a:solidFill>
              </a:rPr>
              <a:t>M.Sc</a:t>
            </a:r>
            <a:r>
              <a:rPr lang="en-IN" sz="3100" dirty="0" smtClean="0">
                <a:solidFill>
                  <a:srgbClr val="7030A0"/>
                </a:solidFill>
              </a:rPr>
              <a:t>, B.Ed, M.Phil &amp; Ph.D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sz="2700" dirty="0" smtClean="0">
                <a:solidFill>
                  <a:srgbClr val="FF0000"/>
                </a:solidFill>
              </a:rPr>
              <a:t>Head,</a:t>
            </a:r>
            <a:br>
              <a:rPr lang="en-IN" sz="2700" dirty="0" smtClean="0">
                <a:solidFill>
                  <a:srgbClr val="FF0000"/>
                </a:solidFill>
              </a:rPr>
            </a:br>
            <a:r>
              <a:rPr lang="en-IN" sz="2700" dirty="0" smtClean="0">
                <a:solidFill>
                  <a:srgbClr val="FF0000"/>
                </a:solidFill>
              </a:rPr>
              <a:t>Department of Botany </a:t>
            </a:r>
            <a:br>
              <a:rPr lang="en-IN" sz="2700" dirty="0" smtClean="0">
                <a:solidFill>
                  <a:srgbClr val="FF0000"/>
                </a:solidFill>
              </a:rPr>
            </a:br>
            <a:r>
              <a:rPr lang="en-IN" sz="2700" dirty="0" smtClean="0">
                <a:solidFill>
                  <a:srgbClr val="FF0000"/>
                </a:solidFill>
              </a:rPr>
              <a:t>MSP Arts, Science &amp; KPT Commerce College Manora</a:t>
            </a:r>
            <a:endParaRPr lang="en-IN" sz="27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MPSC Syllabus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71560"/>
          </a:xfrm>
        </p:spPr>
        <p:txBody>
          <a:bodyPr/>
          <a:lstStyle/>
          <a:p>
            <a:r>
              <a:rPr lang="en-IN" dirty="0"/>
              <a:t>New Syllabus – Rajyaseva Prelims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500042"/>
            <a:ext cx="7929618" cy="642942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n-IN" sz="4300" dirty="0"/>
              <a:t> </a:t>
            </a:r>
            <a:r>
              <a:rPr lang="en-IN" sz="6400" b="1" dirty="0">
                <a:solidFill>
                  <a:srgbClr val="7030A0"/>
                </a:solidFill>
              </a:rPr>
              <a:t>Current events of state, national and international importance. (</a:t>
            </a:r>
            <a:r>
              <a:rPr lang="hi-IN" sz="6400" b="1" dirty="0">
                <a:solidFill>
                  <a:srgbClr val="7030A0"/>
                </a:solidFill>
              </a:rPr>
              <a:t>राज्य, राष्ट्रीय आणि आंतरराष्ट्रीय स्तरावरील महत्वाच्या चालू घडामोडी)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History of India (with special reference to Maharashtra) and Indian National Movement. (</a:t>
            </a:r>
            <a:r>
              <a:rPr lang="hi-IN" sz="6400" b="1" dirty="0">
                <a:solidFill>
                  <a:srgbClr val="7030A0"/>
                </a:solidFill>
              </a:rPr>
              <a:t>भारतीय इतिहास (महाराष्ट्राच्या संदर्भात) व राष्ट्रीय चळवळ)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Maharashtra, India and World Geography – Physical, Social, Economic Geography of Maharashtra, India and the World. (</a:t>
            </a:r>
            <a:r>
              <a:rPr lang="hi-IN" sz="6400" b="1" dirty="0">
                <a:solidFill>
                  <a:srgbClr val="7030A0"/>
                </a:solidFill>
              </a:rPr>
              <a:t>महाराष्ट्राचा, भारताचा व जगाचा भौतिक, सामाजिक व आर्थिक भूगोल)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Maharashtra and India – Polity and Governance – Constitution, Political System, </a:t>
            </a:r>
            <a:r>
              <a:rPr lang="en-IN" sz="6400" b="1" dirty="0" err="1">
                <a:solidFill>
                  <a:srgbClr val="7030A0"/>
                </a:solidFill>
              </a:rPr>
              <a:t>Panchayati</a:t>
            </a:r>
            <a:r>
              <a:rPr lang="en-IN" sz="6400" b="1" dirty="0">
                <a:solidFill>
                  <a:srgbClr val="7030A0"/>
                </a:solidFill>
              </a:rPr>
              <a:t> </a:t>
            </a:r>
            <a:r>
              <a:rPr lang="en-IN" sz="6400" b="1" dirty="0" err="1">
                <a:solidFill>
                  <a:srgbClr val="7030A0"/>
                </a:solidFill>
              </a:rPr>
              <a:t>Raj,Urban</a:t>
            </a:r>
            <a:r>
              <a:rPr lang="en-IN" sz="6400" b="1" dirty="0">
                <a:solidFill>
                  <a:srgbClr val="7030A0"/>
                </a:solidFill>
              </a:rPr>
              <a:t> Governance, Public Policy, Rights issues, etc. (</a:t>
            </a:r>
            <a:r>
              <a:rPr lang="hi-IN" sz="6400" b="1" dirty="0">
                <a:solidFill>
                  <a:srgbClr val="7030A0"/>
                </a:solidFill>
              </a:rPr>
              <a:t>महाराष्ट्राची व भारताची राज्यव्यवस्था आणि शासन)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Economic and Social Development – Sustainable Development, Poverty, Inclusion, Demographics, Social Sector initiatives, etc. (</a:t>
            </a:r>
            <a:r>
              <a:rPr lang="hi-IN" sz="6400" b="1" dirty="0">
                <a:solidFill>
                  <a:srgbClr val="7030A0"/>
                </a:solidFill>
              </a:rPr>
              <a:t>आर्थिक व सामाजिक विकास)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General issues on Environmental Ecology, Bio-diversity and Climate Change-that do not require subject specialisation. (</a:t>
            </a:r>
            <a:r>
              <a:rPr lang="hi-IN" sz="6400" b="1" dirty="0">
                <a:solidFill>
                  <a:srgbClr val="7030A0"/>
                </a:solidFill>
              </a:rPr>
              <a:t>पर्यावरणीय परिस्थिती)</a:t>
            </a:r>
          </a:p>
          <a:p>
            <a:pPr>
              <a:lnSpc>
                <a:spcPct val="170000"/>
              </a:lnSpc>
            </a:pPr>
            <a:r>
              <a:rPr lang="en-IN" sz="6400" b="1" dirty="0">
                <a:solidFill>
                  <a:srgbClr val="7030A0"/>
                </a:solidFill>
              </a:rPr>
              <a:t>General Science (</a:t>
            </a:r>
            <a:r>
              <a:rPr lang="hi-IN" sz="6400" b="1" dirty="0">
                <a:solidFill>
                  <a:srgbClr val="7030A0"/>
                </a:solidFill>
              </a:rPr>
              <a:t>सामान्य विज्ञान)</a:t>
            </a:r>
          </a:p>
          <a:p>
            <a:r>
              <a:rPr lang="hi-IN" sz="6400" b="1" dirty="0">
                <a:solidFill>
                  <a:srgbClr val="7030A0"/>
                </a:solidFill>
              </a:rPr>
              <a:t> 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700" b="1" dirty="0" smtClean="0"/>
              <a:t/>
            </a:r>
            <a:br>
              <a:rPr lang="en-IN" sz="2700" b="1" dirty="0" smtClean="0"/>
            </a:br>
            <a:r>
              <a:rPr lang="en-IN" sz="2700" b="1" dirty="0" smtClean="0"/>
              <a:t>Paper </a:t>
            </a:r>
            <a:r>
              <a:rPr lang="en-IN" sz="2700" b="1" dirty="0"/>
              <a:t>I :  200 Marks (100 ques)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IN" b="1" dirty="0"/>
              <a:t>COMPREHENSION &amp; MARATHI &amp; ENGLISH LANGUAGE COMPREHENSION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  <a:p>
            <a:pPr>
              <a:buNone/>
            </a:pPr>
            <a:r>
              <a:rPr lang="en-IN" b="1" dirty="0" smtClean="0"/>
              <a:t>PART </a:t>
            </a:r>
            <a:r>
              <a:rPr lang="en-IN" b="1" dirty="0"/>
              <a:t>– I: Comprehension (</a:t>
            </a:r>
            <a:r>
              <a:rPr lang="hi-IN" b="1" dirty="0"/>
              <a:t>आकलन क्षमता</a:t>
            </a:r>
            <a:r>
              <a:rPr lang="hi-IN" b="1" dirty="0" smtClean="0"/>
              <a:t>)</a:t>
            </a:r>
            <a:endParaRPr lang="en-IN" b="1" dirty="0" smtClean="0"/>
          </a:p>
          <a:p>
            <a:pPr>
              <a:buNone/>
            </a:pPr>
            <a:endParaRPr lang="hi-IN" dirty="0">
              <a:solidFill>
                <a:srgbClr val="7030A0"/>
              </a:solidFill>
            </a:endParaRPr>
          </a:p>
          <a:p>
            <a:r>
              <a:rPr lang="en-IN" dirty="0">
                <a:solidFill>
                  <a:srgbClr val="7030A0"/>
                </a:solidFill>
              </a:rPr>
              <a:t>Introduction to </a:t>
            </a:r>
            <a:r>
              <a:rPr lang="en-IN" dirty="0" smtClean="0">
                <a:solidFill>
                  <a:srgbClr val="7030A0"/>
                </a:solidFill>
              </a:rPr>
              <a:t>Comprehension</a:t>
            </a:r>
          </a:p>
          <a:p>
            <a:pPr>
              <a:buNone/>
            </a:pPr>
            <a:endParaRPr lang="en-IN" dirty="0">
              <a:solidFill>
                <a:srgbClr val="7030A0"/>
              </a:solidFill>
            </a:endParaRPr>
          </a:p>
          <a:p>
            <a:r>
              <a:rPr lang="en-IN" dirty="0" smtClean="0">
                <a:solidFill>
                  <a:srgbClr val="7030A0"/>
                </a:solidFill>
              </a:rPr>
              <a:t>Comprehension</a:t>
            </a:r>
          </a:p>
          <a:p>
            <a:pPr>
              <a:buNone/>
            </a:pPr>
            <a:endParaRPr lang="en-IN" dirty="0"/>
          </a:p>
          <a:p>
            <a:pPr>
              <a:buNone/>
            </a:pPr>
            <a:r>
              <a:rPr lang="en-IN" b="1" dirty="0"/>
              <a:t>PART – II: Marathi &amp; English Language Comprehension (Class X/XII level)</a:t>
            </a:r>
            <a:br>
              <a:rPr lang="en-IN" b="1" dirty="0"/>
            </a:br>
            <a:endParaRPr lang="en-IN" dirty="0"/>
          </a:p>
          <a:p>
            <a:r>
              <a:rPr lang="en-IN" dirty="0" smtClean="0">
                <a:solidFill>
                  <a:srgbClr val="FF0000"/>
                </a:solidFill>
              </a:rPr>
              <a:t>Introduction to Marathi &amp; English Language Comprehension Skills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Passages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Analogy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Spotting Errors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Phrase/Sentence Improvement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Para Jumbles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Cloze Tests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Fill in the Blanks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Synonyms/Antonyms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Idioms and Phrases</a:t>
            </a:r>
          </a:p>
          <a:p>
            <a:pPr>
              <a:buNone/>
            </a:pPr>
            <a:r>
              <a:rPr lang="en-IN" dirty="0" smtClean="0">
                <a:solidFill>
                  <a:srgbClr val="FF0000"/>
                </a:solidFill>
              </a:rPr>
              <a:t> 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Paper II : (200 Marks)  (80 ques)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472518" cy="59118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sz="1800" b="1" dirty="0">
                <a:solidFill>
                  <a:srgbClr val="FF0000"/>
                </a:solidFill>
              </a:rPr>
              <a:t>INTERPERSONAL &amp; COMMUNICATION SKILLS &amp; DECISION MAKING &amp; PROBLEM SOLVING (</a:t>
            </a:r>
            <a:r>
              <a:rPr lang="hi-IN" sz="1800" b="1" dirty="0">
                <a:solidFill>
                  <a:srgbClr val="FF0000"/>
                </a:solidFill>
              </a:rPr>
              <a:t>परस्पर संवादासह आंतर्व्याक्ती संवाद कौशल्ये</a:t>
            </a:r>
            <a:r>
              <a:rPr lang="hi-IN" sz="1800" b="1" dirty="0" smtClean="0">
                <a:solidFill>
                  <a:srgbClr val="FF0000"/>
                </a:solidFill>
              </a:rPr>
              <a:t>)</a:t>
            </a:r>
            <a:endParaRPr lang="en-IN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hi-IN" sz="1800" dirty="0"/>
          </a:p>
          <a:p>
            <a:pPr>
              <a:lnSpc>
                <a:spcPct val="200000"/>
              </a:lnSpc>
              <a:buNone/>
            </a:pPr>
            <a:r>
              <a:rPr lang="en-IN" b="1" dirty="0"/>
              <a:t>PART – I: Interpersonal &amp; Communication Skills</a:t>
            </a:r>
            <a:endParaRPr lang="en-IN" dirty="0"/>
          </a:p>
          <a:p>
            <a:pPr>
              <a:lnSpc>
                <a:spcPct val="200000"/>
              </a:lnSpc>
            </a:pPr>
            <a:r>
              <a:rPr lang="en-IN" dirty="0"/>
              <a:t>Interpersonal &amp; Communication Skills</a:t>
            </a:r>
          </a:p>
          <a:p>
            <a:pPr>
              <a:lnSpc>
                <a:spcPct val="200000"/>
              </a:lnSpc>
              <a:buNone/>
            </a:pPr>
            <a:r>
              <a:rPr lang="en-IN" b="1" dirty="0"/>
              <a:t>PART – II: Decision Making &amp; </a:t>
            </a:r>
            <a:r>
              <a:rPr lang="en-IN" b="1" dirty="0" smtClean="0"/>
              <a:t>Problem Solving</a:t>
            </a:r>
            <a:r>
              <a:rPr lang="en-IN" b="1" dirty="0"/>
              <a:t>  (</a:t>
            </a:r>
            <a:r>
              <a:rPr lang="hi-IN" b="1" dirty="0"/>
              <a:t>निर्णय निर्धारण व समस्येचे निराकरण)</a:t>
            </a:r>
            <a:endParaRPr lang="hi-IN" dirty="0"/>
          </a:p>
          <a:p>
            <a:pPr>
              <a:lnSpc>
                <a:spcPct val="200000"/>
              </a:lnSpc>
            </a:pPr>
            <a:r>
              <a:rPr lang="en-IN" dirty="0"/>
              <a:t>Decision Making &amp; Problem Solving (Negative Marking is NOT applicable for this section)</a:t>
            </a:r>
          </a:p>
          <a:p>
            <a:pPr>
              <a:buNone/>
            </a:pPr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357298"/>
            <a:ext cx="8429684" cy="5143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b="1" dirty="0"/>
              <a:t>PART – I: General Mental Ability  (</a:t>
            </a:r>
            <a:r>
              <a:rPr lang="hi-IN" b="1" dirty="0"/>
              <a:t>सामान्य बौद्धिक क्षमता)</a:t>
            </a:r>
            <a:endParaRPr lang="hi-IN" dirty="0"/>
          </a:p>
          <a:p>
            <a:r>
              <a:rPr lang="en-IN" dirty="0"/>
              <a:t>Analogy</a:t>
            </a:r>
          </a:p>
          <a:p>
            <a:r>
              <a:rPr lang="en-IN" dirty="0"/>
              <a:t>Series</a:t>
            </a:r>
          </a:p>
          <a:p>
            <a:r>
              <a:rPr lang="en-IN" dirty="0"/>
              <a:t>Coding-Decoding</a:t>
            </a:r>
          </a:p>
          <a:p>
            <a:r>
              <a:rPr lang="en-IN" dirty="0"/>
              <a:t>Blood Relations</a:t>
            </a:r>
          </a:p>
          <a:p>
            <a:r>
              <a:rPr lang="en-IN" dirty="0"/>
              <a:t>Direction Sense Test</a:t>
            </a:r>
          </a:p>
          <a:p>
            <a:r>
              <a:rPr lang="en-IN" dirty="0"/>
              <a:t>Sitting Arrangements</a:t>
            </a:r>
          </a:p>
          <a:p>
            <a:r>
              <a:rPr lang="en-IN" dirty="0"/>
              <a:t>Mathematical Operations</a:t>
            </a:r>
          </a:p>
          <a:p>
            <a:r>
              <a:rPr lang="en-IN" dirty="0"/>
              <a:t>Inserting the Missing Character</a:t>
            </a:r>
          </a:p>
          <a:p>
            <a:r>
              <a:rPr lang="en-IN" dirty="0"/>
              <a:t>Number, Ranking and Time Sequence Test</a:t>
            </a:r>
          </a:p>
          <a:p>
            <a:r>
              <a:rPr lang="en-IN" dirty="0"/>
              <a:t>Eligibility Test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dirty="0">
                <a:solidFill>
                  <a:srgbClr val="00B050"/>
                </a:solidFill>
              </a:rPr>
              <a:t>GENERAL MENTAL ABILITY, LOGICAL REASONING &amp; ANALYTICAL ABILITY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b="1" dirty="0"/>
              <a:t>PART – II: Logical Reasoning &amp; Analytical Ability </a:t>
            </a:r>
            <a:r>
              <a:rPr lang="en-IN" b="1" dirty="0" smtClean="0"/>
              <a:t>           (</a:t>
            </a:r>
            <a:r>
              <a:rPr lang="en-IN" b="1" dirty="0" err="1"/>
              <a:t>तार्किक</a:t>
            </a:r>
            <a:r>
              <a:rPr lang="en-IN" b="1" dirty="0"/>
              <a:t> व </a:t>
            </a:r>
            <a:r>
              <a:rPr lang="en-IN" b="1" dirty="0" err="1"/>
              <a:t>विश्लेषण</a:t>
            </a:r>
            <a:r>
              <a:rPr lang="en-IN" b="1" dirty="0"/>
              <a:t> </a:t>
            </a:r>
            <a:r>
              <a:rPr lang="en-IN" b="1" dirty="0" err="1"/>
              <a:t>क्षमता</a:t>
            </a:r>
            <a:r>
              <a:rPr lang="en-IN" b="1" dirty="0"/>
              <a:t>)</a:t>
            </a:r>
            <a:endParaRPr lang="en-IN" dirty="0"/>
          </a:p>
          <a:p>
            <a:r>
              <a:rPr lang="en-IN" dirty="0"/>
              <a:t>Syllogism</a:t>
            </a:r>
          </a:p>
          <a:p>
            <a:r>
              <a:rPr lang="en-IN" dirty="0"/>
              <a:t>Statement and Arguments</a:t>
            </a:r>
          </a:p>
          <a:p>
            <a:r>
              <a:rPr lang="en-IN" dirty="0"/>
              <a:t>Statement and Assumptions</a:t>
            </a:r>
          </a:p>
          <a:p>
            <a:r>
              <a:rPr lang="en-IN" dirty="0"/>
              <a:t>Statement and Courses of Action</a:t>
            </a:r>
          </a:p>
          <a:p>
            <a:r>
              <a:rPr lang="en-IN" dirty="0"/>
              <a:t>Statement and Conclusions</a:t>
            </a:r>
          </a:p>
          <a:p>
            <a:r>
              <a:rPr lang="en-IN" dirty="0"/>
              <a:t>Deriving Conclusion</a:t>
            </a:r>
          </a:p>
          <a:p>
            <a:r>
              <a:rPr lang="en-IN" dirty="0"/>
              <a:t>Assertion and Reason</a:t>
            </a:r>
          </a:p>
          <a:p>
            <a:r>
              <a:rPr lang="en-IN" dirty="0"/>
              <a:t>Situation Reaction Tests</a:t>
            </a:r>
          </a:p>
          <a:p>
            <a:r>
              <a:rPr lang="en-IN" dirty="0"/>
              <a:t>Cause and Effect</a:t>
            </a:r>
          </a:p>
          <a:p>
            <a:r>
              <a:rPr lang="en-IN" dirty="0"/>
              <a:t>Analytical Reasoning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4972072"/>
          </a:xfrm>
        </p:spPr>
        <p:txBody>
          <a:bodyPr>
            <a:noAutofit/>
          </a:bodyPr>
          <a:lstStyle/>
          <a:p>
            <a:r>
              <a:rPr lang="en-IN" sz="2000" dirty="0"/>
              <a:t>Number </a:t>
            </a:r>
            <a:r>
              <a:rPr lang="en-IN" sz="2000" dirty="0" smtClean="0"/>
              <a:t>System   			Indices </a:t>
            </a:r>
            <a:r>
              <a:rPr lang="en-IN" sz="2000" dirty="0"/>
              <a:t>and Surds</a:t>
            </a:r>
          </a:p>
          <a:p>
            <a:r>
              <a:rPr lang="en-IN" sz="2000" dirty="0"/>
              <a:t>HCF and </a:t>
            </a:r>
            <a:r>
              <a:rPr lang="en-IN" sz="2000" dirty="0" smtClean="0"/>
              <a:t>LCM			Simplification</a:t>
            </a:r>
            <a:endParaRPr lang="en-IN" sz="2000" dirty="0"/>
          </a:p>
          <a:p>
            <a:r>
              <a:rPr lang="en-IN" sz="2000" dirty="0"/>
              <a:t>Square Root and Cube </a:t>
            </a:r>
            <a:r>
              <a:rPr lang="en-IN" sz="2000" dirty="0" smtClean="0"/>
              <a:t>Root	Average</a:t>
            </a:r>
            <a:endParaRPr lang="en-IN" sz="2000" dirty="0"/>
          </a:p>
          <a:p>
            <a:r>
              <a:rPr lang="en-IN" sz="2000" dirty="0" smtClean="0"/>
              <a:t>Allegation </a:t>
            </a:r>
            <a:r>
              <a:rPr lang="en-IN" sz="2000" dirty="0"/>
              <a:t>or </a:t>
            </a:r>
            <a:r>
              <a:rPr lang="en-IN" sz="2000" dirty="0" smtClean="0"/>
              <a:t>Mixtures		Ratio </a:t>
            </a:r>
            <a:r>
              <a:rPr lang="en-IN" sz="2000" dirty="0"/>
              <a:t>and Proportion</a:t>
            </a:r>
          </a:p>
          <a:p>
            <a:r>
              <a:rPr lang="en-IN" sz="2000" dirty="0" smtClean="0"/>
              <a:t>Partnership				Percentage</a:t>
            </a:r>
            <a:endParaRPr lang="en-IN" sz="2000" dirty="0"/>
          </a:p>
          <a:p>
            <a:r>
              <a:rPr lang="en-IN" sz="2000" dirty="0"/>
              <a:t>Simple </a:t>
            </a:r>
            <a:r>
              <a:rPr lang="en-IN" sz="2000" dirty="0" smtClean="0"/>
              <a:t>Interest			Compound </a:t>
            </a:r>
            <a:r>
              <a:rPr lang="en-IN" sz="2000" dirty="0"/>
              <a:t>Interest</a:t>
            </a:r>
          </a:p>
          <a:p>
            <a:r>
              <a:rPr lang="en-IN" sz="2000" dirty="0"/>
              <a:t>Profit and </a:t>
            </a:r>
            <a:r>
              <a:rPr lang="en-IN" sz="2000" dirty="0" smtClean="0"/>
              <a:t>Loss			Time </a:t>
            </a:r>
            <a:r>
              <a:rPr lang="en-IN" sz="2000" dirty="0"/>
              <a:t>and Work</a:t>
            </a:r>
          </a:p>
          <a:p>
            <a:r>
              <a:rPr lang="en-IN" sz="2000" dirty="0"/>
              <a:t>Time, Speed and </a:t>
            </a:r>
            <a:r>
              <a:rPr lang="en-IN" sz="2000" dirty="0" smtClean="0"/>
              <a:t>Distance		Problems </a:t>
            </a:r>
            <a:r>
              <a:rPr lang="en-IN" sz="2000" dirty="0"/>
              <a:t>Based on Ages</a:t>
            </a:r>
          </a:p>
          <a:p>
            <a:r>
              <a:rPr lang="en-IN" sz="2000" dirty="0"/>
              <a:t>Calendar and </a:t>
            </a:r>
            <a:r>
              <a:rPr lang="en-IN" sz="2000" dirty="0" smtClean="0"/>
              <a:t>Clock		Probability</a:t>
            </a:r>
            <a:endParaRPr lang="en-IN" sz="2000" dirty="0"/>
          </a:p>
          <a:p>
            <a:r>
              <a:rPr lang="en-IN" sz="2000" dirty="0" smtClean="0"/>
              <a:t>Algebra				Concepts </a:t>
            </a:r>
            <a:r>
              <a:rPr lang="en-IN" sz="2000" dirty="0"/>
              <a:t>of Geometry</a:t>
            </a:r>
          </a:p>
          <a:p>
            <a:r>
              <a:rPr lang="en-IN" sz="2000" dirty="0"/>
              <a:t>Permutation &amp; </a:t>
            </a:r>
            <a:r>
              <a:rPr lang="en-IN" sz="2000" dirty="0" smtClean="0"/>
              <a:t>Combination	Set </a:t>
            </a:r>
            <a:r>
              <a:rPr lang="en-IN" sz="2000" dirty="0"/>
              <a:t>Theory, Venn Diagrams, Functions &amp; </a:t>
            </a:r>
            <a:r>
              <a:rPr lang="en-IN" sz="2000" dirty="0" smtClean="0"/>
              <a:t>Relations		Statistics</a:t>
            </a:r>
            <a:endParaRPr lang="en-IN" sz="2000" dirty="0"/>
          </a:p>
          <a:p>
            <a:endParaRPr lang="en-IN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/>
              <a:t>BASIC NUMERACY (</a:t>
            </a:r>
            <a:r>
              <a:rPr lang="hi-IN" sz="2400" b="1" dirty="0"/>
              <a:t>पायाभूत अंकगणित)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Introduction to Data </a:t>
            </a:r>
            <a:r>
              <a:rPr lang="en-IN" dirty="0" smtClean="0"/>
              <a:t>Interpretation</a:t>
            </a:r>
            <a:endParaRPr lang="en-IN" dirty="0"/>
          </a:p>
          <a:p>
            <a:r>
              <a:rPr lang="en-IN" dirty="0"/>
              <a:t>Approaches to Data Interpretation</a:t>
            </a:r>
          </a:p>
          <a:p>
            <a:r>
              <a:rPr lang="en-IN" dirty="0"/>
              <a:t>Table</a:t>
            </a:r>
          </a:p>
          <a:p>
            <a:r>
              <a:rPr lang="en-IN" dirty="0"/>
              <a:t>Pie Charts</a:t>
            </a:r>
          </a:p>
          <a:p>
            <a:r>
              <a:rPr lang="en-IN" dirty="0"/>
              <a:t>Bar Charts</a:t>
            </a:r>
          </a:p>
          <a:p>
            <a:r>
              <a:rPr lang="en-IN" dirty="0"/>
              <a:t>Line Graphs</a:t>
            </a:r>
          </a:p>
          <a:p>
            <a:r>
              <a:rPr lang="en-IN" dirty="0"/>
              <a:t>Mix Diagrams</a:t>
            </a:r>
          </a:p>
          <a:p>
            <a:r>
              <a:rPr lang="en-IN" dirty="0"/>
              <a:t>Data Sufficiency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2400" b="1" dirty="0"/>
              <a:t>DATA INTERPRETATION &amp; DATA SUFFICIENCY 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b="1" dirty="0" smtClean="0"/>
              <a:t>(</a:t>
            </a:r>
            <a:r>
              <a:rPr lang="hi-IN" sz="2400" b="1" dirty="0"/>
              <a:t>माहितीचे अर्थान्तरण)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Note 2: Questions relating to Marathi and English Language Comprehension skill of Class X/XII level (last item in the Syllabus of Paper II) will be tested through passages from Marathi and English language without providing cross translation thereof in the question paper.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>Note 3 : It is mandatory for the candidate to appear in both the Papers of State Services (Prelim) Examination for the purpose of evaluation. Therefore a candidate will be disqualified in case he / she does not appear in both the papers of State Services (Prelim) Examination.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Note 1 : Negative Marking – 0.33% for each wrong answer (except Decision Making and Problem Solving)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66</TotalTime>
  <Words>157</Words>
  <Application>Microsoft Office PowerPoint</Application>
  <PresentationFormat>On-screen Show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Dr.M.N.Iqbal                      M.Sc, B.Ed, M.Phil &amp; Ph.D     Head, Department of Botany  MSP Arts, Science &amp; KPT Commerce College Manora</vt:lpstr>
      <vt:lpstr>MPSC Syllabus</vt:lpstr>
      <vt:lpstr> Paper I :  200 Marks (100 ques) </vt:lpstr>
      <vt:lpstr>Paper II : (200 Marks)  (80 ques) </vt:lpstr>
      <vt:lpstr>Slide 5</vt:lpstr>
      <vt:lpstr>GENERAL MENTAL ABILITY, LOGICAL REASONING &amp; ANALYTICAL ABILITY</vt:lpstr>
      <vt:lpstr>Slide 7</vt:lpstr>
      <vt:lpstr>BASIC NUMERACY (पायाभूत अंकगणित)</vt:lpstr>
      <vt:lpstr>DATA INTERPRETATION &amp; DATA SUFFICIENCY  (माहितीचे अर्थान्तरण)</vt:lpstr>
      <vt:lpstr>Note 1 : Negative Marking – 0.33% for each wrong answer (except Decision Making and Problem Solving)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MPSC Syllabus</dc:title>
  <dc:creator>Nafeesnokia</dc:creator>
  <cp:lastModifiedBy>Nafeesnokia</cp:lastModifiedBy>
  <cp:revision>10</cp:revision>
  <dcterms:created xsi:type="dcterms:W3CDTF">2017-12-30T03:10:19Z</dcterms:created>
  <dcterms:modified xsi:type="dcterms:W3CDTF">2017-12-30T08:41:51Z</dcterms:modified>
</cp:coreProperties>
</file>