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9144000" cy="5715000" type="screen16x10"/>
  <p:notesSz cx="6858000" cy="9144000"/>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2" d="100"/>
          <a:sy n="82" d="100"/>
        </p:scale>
        <p:origin x="-1026" y="-78"/>
      </p:cViewPr>
      <p:guideLst>
        <p:guide orient="horz" pos="180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2770" name="Group 2"/>
          <p:cNvGrpSpPr>
            <a:grpSpLocks/>
          </p:cNvGrpSpPr>
          <p:nvPr/>
        </p:nvGrpSpPr>
        <p:grpSpPr bwMode="auto">
          <a:xfrm>
            <a:off x="0" y="1206500"/>
            <a:ext cx="9156700" cy="631032"/>
            <a:chOff x="0" y="0"/>
            <a:chExt cx="5768" cy="477"/>
          </a:xfrm>
        </p:grpSpPr>
        <p:sp>
          <p:nvSpPr>
            <p:cNvPr id="32771" name="Freeform 3"/>
            <p:cNvSpPr>
              <a:spLocks/>
            </p:cNvSpPr>
            <p:nvPr/>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endParaRPr lang="en-US"/>
            </a:p>
          </p:txBody>
        </p:sp>
        <p:sp>
          <p:nvSpPr>
            <p:cNvPr id="32772" name="Freeform 4"/>
            <p:cNvSpPr>
              <a:spLocks/>
            </p:cNvSpPr>
            <p:nvPr/>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endParaRPr lang="en-US"/>
            </a:p>
          </p:txBody>
        </p:sp>
        <p:sp>
          <p:nvSpPr>
            <p:cNvPr id="32773" name="Freeform 5"/>
            <p:cNvSpPr>
              <a:spLocks/>
            </p:cNvSpPr>
            <p:nvPr/>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endParaRPr lang="en-US"/>
            </a:p>
          </p:txBody>
        </p:sp>
        <p:sp>
          <p:nvSpPr>
            <p:cNvPr id="32774" name="Freeform 6"/>
            <p:cNvSpPr>
              <a:spLocks/>
            </p:cNvSpPr>
            <p:nvPr/>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endParaRPr lang="en-US"/>
            </a:p>
          </p:txBody>
        </p:sp>
        <p:sp>
          <p:nvSpPr>
            <p:cNvPr id="32775" name="Freeform 7"/>
            <p:cNvSpPr>
              <a:spLocks/>
            </p:cNvSpPr>
            <p:nvPr/>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endParaRPr lang="en-US"/>
            </a:p>
          </p:txBody>
        </p:sp>
        <p:sp>
          <p:nvSpPr>
            <p:cNvPr id="32776" name="Freeform 8"/>
            <p:cNvSpPr>
              <a:spLocks/>
            </p:cNvSpPr>
            <p:nvPr/>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endParaRPr lang="en-US"/>
            </a:p>
          </p:txBody>
        </p:sp>
        <p:sp>
          <p:nvSpPr>
            <p:cNvPr id="32777" name="Freeform 9"/>
            <p:cNvSpPr>
              <a:spLocks/>
            </p:cNvSpPr>
            <p:nvPr/>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32778" name="Freeform 10"/>
            <p:cNvSpPr>
              <a:spLocks/>
            </p:cNvSpPr>
            <p:nvPr/>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endParaRPr lang="en-US"/>
            </a:p>
          </p:txBody>
        </p:sp>
        <p:sp>
          <p:nvSpPr>
            <p:cNvPr id="32779" name="Freeform 11"/>
            <p:cNvSpPr>
              <a:spLocks/>
            </p:cNvSpPr>
            <p:nvPr/>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endParaRPr lang="en-US"/>
            </a:p>
          </p:txBody>
        </p:sp>
        <p:sp>
          <p:nvSpPr>
            <p:cNvPr id="32780" name="Freeform 12"/>
            <p:cNvSpPr>
              <a:spLocks/>
            </p:cNvSpPr>
            <p:nvPr/>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endParaRPr lang="en-US"/>
            </a:p>
          </p:txBody>
        </p:sp>
        <p:sp>
          <p:nvSpPr>
            <p:cNvPr id="32781" name="Freeform 13"/>
            <p:cNvSpPr>
              <a:spLocks/>
            </p:cNvSpPr>
            <p:nvPr/>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endParaRPr lang="en-US"/>
            </a:p>
          </p:txBody>
        </p:sp>
        <p:sp>
          <p:nvSpPr>
            <p:cNvPr id="32782" name="Freeform 14"/>
            <p:cNvSpPr>
              <a:spLocks/>
            </p:cNvSpPr>
            <p:nvPr/>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32783" name="Freeform 15"/>
            <p:cNvSpPr>
              <a:spLocks/>
            </p:cNvSpPr>
            <p:nvPr/>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32784" name="Freeform 16"/>
            <p:cNvSpPr>
              <a:spLocks/>
            </p:cNvSpPr>
            <p:nvPr/>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endParaRPr lang="en-US"/>
            </a:p>
          </p:txBody>
        </p:sp>
        <p:sp>
          <p:nvSpPr>
            <p:cNvPr id="32785" name="Freeform 17"/>
            <p:cNvSpPr>
              <a:spLocks/>
            </p:cNvSpPr>
            <p:nvPr/>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32786" name="Freeform 18"/>
            <p:cNvSpPr>
              <a:spLocks/>
            </p:cNvSpPr>
            <p:nvPr/>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32787" name="Freeform 19"/>
            <p:cNvSpPr>
              <a:spLocks/>
            </p:cNvSpPr>
            <p:nvPr/>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endParaRPr lang="en-US"/>
            </a:p>
          </p:txBody>
        </p:sp>
        <p:sp>
          <p:nvSpPr>
            <p:cNvPr id="32788" name="Freeform 20"/>
            <p:cNvSpPr>
              <a:spLocks/>
            </p:cNvSpPr>
            <p:nvPr/>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32789" name="Freeform 21"/>
            <p:cNvSpPr>
              <a:spLocks/>
            </p:cNvSpPr>
            <p:nvPr/>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endParaRPr lang="en-US"/>
            </a:p>
          </p:txBody>
        </p:sp>
        <p:sp>
          <p:nvSpPr>
            <p:cNvPr id="32790" name="Freeform 22"/>
            <p:cNvSpPr>
              <a:spLocks/>
            </p:cNvSpPr>
            <p:nvPr/>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endParaRPr lang="en-US"/>
            </a:p>
          </p:txBody>
        </p:sp>
        <p:sp>
          <p:nvSpPr>
            <p:cNvPr id="32791" name="Freeform 23"/>
            <p:cNvSpPr>
              <a:spLocks/>
            </p:cNvSpPr>
            <p:nvPr/>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endParaRPr lang="en-US"/>
            </a:p>
          </p:txBody>
        </p:sp>
        <p:sp>
          <p:nvSpPr>
            <p:cNvPr id="32792" name="Freeform 24"/>
            <p:cNvSpPr>
              <a:spLocks/>
            </p:cNvSpPr>
            <p:nvPr/>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grpSp>
      <p:sp>
        <p:nvSpPr>
          <p:cNvPr id="32797" name="Rectangle 29"/>
          <p:cNvSpPr>
            <a:spLocks noGrp="1" noChangeArrowheads="1"/>
          </p:cNvSpPr>
          <p:nvPr>
            <p:ph type="ctrTitle"/>
          </p:nvPr>
        </p:nvSpPr>
        <p:spPr>
          <a:xfrm>
            <a:off x="685800" y="1905000"/>
            <a:ext cx="7772400" cy="952500"/>
          </a:xfrm>
        </p:spPr>
        <p:txBody>
          <a:bodyPr/>
          <a:lstStyle>
            <a:lvl1pPr>
              <a:defRPr/>
            </a:lvl1pPr>
          </a:lstStyle>
          <a:p>
            <a:r>
              <a:rPr lang="en-US" smtClean="0"/>
              <a:t>Click to edit Master title style</a:t>
            </a:r>
            <a:endParaRPr lang="en-US"/>
          </a:p>
        </p:txBody>
      </p:sp>
      <p:sp>
        <p:nvSpPr>
          <p:cNvPr id="32798" name="Rectangle 30"/>
          <p:cNvSpPr>
            <a:spLocks noGrp="1" noChangeArrowheads="1"/>
          </p:cNvSpPr>
          <p:nvPr>
            <p:ph type="subTitle" idx="1"/>
          </p:nvPr>
        </p:nvSpPr>
        <p:spPr>
          <a:xfrm>
            <a:off x="1371600" y="3429000"/>
            <a:ext cx="6400800" cy="1460500"/>
          </a:xfrm>
        </p:spPr>
        <p:txBody>
          <a:bodyPr/>
          <a:lstStyle>
            <a:lvl1pPr marL="0" indent="0" algn="ctr">
              <a:buFontTx/>
              <a:buNone/>
              <a:defRPr/>
            </a:lvl1pPr>
          </a:lstStyle>
          <a:p>
            <a:r>
              <a:rPr lang="en-US" smtClean="0"/>
              <a:t>Click to edit Master subtitle style</a:t>
            </a:r>
            <a:endParaRPr lang="en-US"/>
          </a:p>
        </p:txBody>
      </p:sp>
      <p:sp>
        <p:nvSpPr>
          <p:cNvPr id="32799" name="Rectangle 31"/>
          <p:cNvSpPr>
            <a:spLocks noGrp="1" noChangeArrowheads="1"/>
          </p:cNvSpPr>
          <p:nvPr>
            <p:ph type="dt" sz="half" idx="2"/>
          </p:nvPr>
        </p:nvSpPr>
        <p:spPr>
          <a:xfrm>
            <a:off x="685800" y="5207000"/>
            <a:ext cx="1905000" cy="381000"/>
          </a:xfrm>
        </p:spPr>
        <p:txBody>
          <a:bodyPr/>
          <a:lstStyle>
            <a:lvl1pPr>
              <a:defRPr/>
            </a:lvl1pPr>
          </a:lstStyle>
          <a:p>
            <a:endParaRPr lang="en-US"/>
          </a:p>
        </p:txBody>
      </p:sp>
      <p:sp>
        <p:nvSpPr>
          <p:cNvPr id="32800" name="Rectangle 32"/>
          <p:cNvSpPr>
            <a:spLocks noGrp="1" noChangeArrowheads="1"/>
          </p:cNvSpPr>
          <p:nvPr>
            <p:ph type="ftr" sz="quarter" idx="3"/>
          </p:nvPr>
        </p:nvSpPr>
        <p:spPr>
          <a:xfrm>
            <a:off x="3124200" y="5207000"/>
            <a:ext cx="2895600" cy="381000"/>
          </a:xfrm>
        </p:spPr>
        <p:txBody>
          <a:bodyPr/>
          <a:lstStyle>
            <a:lvl1pPr>
              <a:defRPr/>
            </a:lvl1pPr>
          </a:lstStyle>
          <a:p>
            <a:endParaRPr lang="en-US"/>
          </a:p>
        </p:txBody>
      </p:sp>
      <p:sp>
        <p:nvSpPr>
          <p:cNvPr id="32801" name="Rectangle 33"/>
          <p:cNvSpPr>
            <a:spLocks noGrp="1" noChangeArrowheads="1"/>
          </p:cNvSpPr>
          <p:nvPr>
            <p:ph type="sldNum" sz="quarter" idx="4"/>
          </p:nvPr>
        </p:nvSpPr>
        <p:spPr>
          <a:xfrm>
            <a:off x="6553200" y="5207000"/>
            <a:ext cx="1905000" cy="381000"/>
          </a:xfrm>
        </p:spPr>
        <p:txBody>
          <a:bodyPr/>
          <a:lstStyle>
            <a:lvl1pPr>
              <a:defRPr/>
            </a:lvl1pPr>
          </a:lstStyle>
          <a:p>
            <a:fld id="{BADF646F-F8F8-41D1-AFB9-5AF66E553F98}"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4526F3F-7CAD-4C4C-A660-6DC9DD015F57}"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7"/>
            <a:ext cx="7772400" cy="1135063"/>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9BE382E-404F-4F85-A2A7-4E137DBD533E}"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778000"/>
            <a:ext cx="3810000" cy="3429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78000"/>
            <a:ext cx="3810000" cy="3429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23BA3AC-27C9-4E37-A084-8D975732B2D2}"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5"/>
            <a:ext cx="8229600" cy="9525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79261"/>
            <a:ext cx="4040188"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279261"/>
            <a:ext cx="4041775"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AB5A9ED-83A4-4A48-A94F-0BB70D476D01}"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74843593-A21F-4C0D-A46A-480F72BF4282}"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5862396B-3877-4801-A14D-FFB83BCC8B14}"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27542"/>
            <a:ext cx="3008313" cy="96837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27542"/>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195917"/>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8BA6FB6-D290-45DA-92A9-5A978FA1B91E}"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F4BD503-457D-4B5B-8A55-DD9860642E20}"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D6C592E-8CD0-4BC7-A747-38D08752A44E}"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35000"/>
            <a:ext cx="1943100" cy="4572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35000"/>
            <a:ext cx="5676900" cy="4572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4DF9492-AC38-4349-9FF6-5C9C9CFAE650}"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grpSp>
        <p:nvGrpSpPr>
          <p:cNvPr id="1058" name="Group 34"/>
          <p:cNvGrpSpPr>
            <a:grpSpLocks/>
          </p:cNvGrpSpPr>
          <p:nvPr/>
        </p:nvGrpSpPr>
        <p:grpSpPr bwMode="auto">
          <a:xfrm>
            <a:off x="0" y="1"/>
            <a:ext cx="9169400" cy="5512594"/>
            <a:chOff x="0" y="0"/>
            <a:chExt cx="5776" cy="4167"/>
          </a:xfrm>
        </p:grpSpPr>
        <p:grpSp>
          <p:nvGrpSpPr>
            <p:cNvPr id="1031" name="Group 7"/>
            <p:cNvGrpSpPr>
              <a:grpSpLocks/>
            </p:cNvGrpSpPr>
            <p:nvPr/>
          </p:nvGrpSpPr>
          <p:grpSpPr bwMode="auto">
            <a:xfrm>
              <a:off x="0" y="0"/>
              <a:ext cx="5768" cy="477"/>
              <a:chOff x="0" y="0"/>
              <a:chExt cx="5768" cy="477"/>
            </a:xfrm>
          </p:grpSpPr>
          <p:sp>
            <p:nvSpPr>
              <p:cNvPr id="1032" name="Freeform 8"/>
              <p:cNvSpPr>
                <a:spLocks/>
              </p:cNvSpPr>
              <p:nvPr/>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endParaRPr lang="en-US"/>
              </a:p>
            </p:txBody>
          </p:sp>
          <p:sp>
            <p:nvSpPr>
              <p:cNvPr id="1033" name="Freeform 9"/>
              <p:cNvSpPr>
                <a:spLocks/>
              </p:cNvSpPr>
              <p:nvPr/>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endParaRPr lang="en-US"/>
              </a:p>
            </p:txBody>
          </p:sp>
          <p:sp>
            <p:nvSpPr>
              <p:cNvPr id="1034" name="Freeform 10"/>
              <p:cNvSpPr>
                <a:spLocks/>
              </p:cNvSpPr>
              <p:nvPr/>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endParaRPr lang="en-US"/>
              </a:p>
            </p:txBody>
          </p:sp>
          <p:sp>
            <p:nvSpPr>
              <p:cNvPr id="1035" name="Freeform 11"/>
              <p:cNvSpPr>
                <a:spLocks/>
              </p:cNvSpPr>
              <p:nvPr/>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endParaRPr lang="en-US"/>
              </a:p>
            </p:txBody>
          </p:sp>
          <p:sp>
            <p:nvSpPr>
              <p:cNvPr id="1036" name="Freeform 12"/>
              <p:cNvSpPr>
                <a:spLocks/>
              </p:cNvSpPr>
              <p:nvPr/>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endParaRPr lang="en-US"/>
              </a:p>
            </p:txBody>
          </p:sp>
          <p:sp>
            <p:nvSpPr>
              <p:cNvPr id="1037" name="Freeform 13"/>
              <p:cNvSpPr>
                <a:spLocks/>
              </p:cNvSpPr>
              <p:nvPr/>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endParaRPr lang="en-US"/>
              </a:p>
            </p:txBody>
          </p:sp>
          <p:sp>
            <p:nvSpPr>
              <p:cNvPr id="1038" name="Freeform 14"/>
              <p:cNvSpPr>
                <a:spLocks/>
              </p:cNvSpPr>
              <p:nvPr/>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1039" name="Freeform 15"/>
              <p:cNvSpPr>
                <a:spLocks/>
              </p:cNvSpPr>
              <p:nvPr/>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endParaRPr lang="en-US"/>
              </a:p>
            </p:txBody>
          </p:sp>
          <p:sp>
            <p:nvSpPr>
              <p:cNvPr id="1040" name="Freeform 16"/>
              <p:cNvSpPr>
                <a:spLocks/>
              </p:cNvSpPr>
              <p:nvPr/>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endParaRPr lang="en-US"/>
              </a:p>
            </p:txBody>
          </p:sp>
          <p:sp>
            <p:nvSpPr>
              <p:cNvPr id="1041" name="Freeform 17"/>
              <p:cNvSpPr>
                <a:spLocks/>
              </p:cNvSpPr>
              <p:nvPr/>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endParaRPr lang="en-US"/>
              </a:p>
            </p:txBody>
          </p:sp>
          <p:sp>
            <p:nvSpPr>
              <p:cNvPr id="1042" name="Freeform 18"/>
              <p:cNvSpPr>
                <a:spLocks/>
              </p:cNvSpPr>
              <p:nvPr/>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endParaRPr lang="en-US"/>
              </a:p>
            </p:txBody>
          </p:sp>
          <p:sp>
            <p:nvSpPr>
              <p:cNvPr id="1043" name="Freeform 19"/>
              <p:cNvSpPr>
                <a:spLocks/>
              </p:cNvSpPr>
              <p:nvPr/>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1044" name="Freeform 20"/>
              <p:cNvSpPr>
                <a:spLocks/>
              </p:cNvSpPr>
              <p:nvPr/>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1045" name="Freeform 21"/>
              <p:cNvSpPr>
                <a:spLocks/>
              </p:cNvSpPr>
              <p:nvPr/>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endParaRPr lang="en-US"/>
              </a:p>
            </p:txBody>
          </p:sp>
          <p:sp>
            <p:nvSpPr>
              <p:cNvPr id="1046" name="Freeform 22"/>
              <p:cNvSpPr>
                <a:spLocks/>
              </p:cNvSpPr>
              <p:nvPr/>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1047" name="Freeform 23"/>
              <p:cNvSpPr>
                <a:spLocks/>
              </p:cNvSpPr>
              <p:nvPr/>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1048" name="Freeform 24"/>
              <p:cNvSpPr>
                <a:spLocks/>
              </p:cNvSpPr>
              <p:nvPr/>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endParaRPr lang="en-US"/>
              </a:p>
            </p:txBody>
          </p:sp>
          <p:sp>
            <p:nvSpPr>
              <p:cNvPr id="1049" name="Freeform 25"/>
              <p:cNvSpPr>
                <a:spLocks/>
              </p:cNvSpPr>
              <p:nvPr/>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1050" name="Freeform 26"/>
              <p:cNvSpPr>
                <a:spLocks/>
              </p:cNvSpPr>
              <p:nvPr/>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endParaRPr lang="en-US"/>
              </a:p>
            </p:txBody>
          </p:sp>
          <p:sp>
            <p:nvSpPr>
              <p:cNvPr id="1051" name="Freeform 27"/>
              <p:cNvSpPr>
                <a:spLocks/>
              </p:cNvSpPr>
              <p:nvPr/>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endParaRPr lang="en-US"/>
              </a:p>
            </p:txBody>
          </p:sp>
          <p:sp>
            <p:nvSpPr>
              <p:cNvPr id="1052" name="Freeform 28"/>
              <p:cNvSpPr>
                <a:spLocks/>
              </p:cNvSpPr>
              <p:nvPr/>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endParaRPr lang="en-US"/>
              </a:p>
            </p:txBody>
          </p:sp>
          <p:sp>
            <p:nvSpPr>
              <p:cNvPr id="1053" name="Freeform 29"/>
              <p:cNvSpPr>
                <a:spLocks/>
              </p:cNvSpPr>
              <p:nvPr/>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grpSp>
        <p:grpSp>
          <p:nvGrpSpPr>
            <p:cNvPr id="1054" name="Group 30"/>
            <p:cNvGrpSpPr>
              <a:grpSpLocks/>
            </p:cNvGrpSpPr>
            <p:nvPr/>
          </p:nvGrpSpPr>
          <p:grpSpPr bwMode="auto">
            <a:xfrm>
              <a:off x="0" y="4080"/>
              <a:ext cx="5776" cy="87"/>
              <a:chOff x="0" y="4185"/>
              <a:chExt cx="5776" cy="87"/>
            </a:xfrm>
          </p:grpSpPr>
          <p:sp>
            <p:nvSpPr>
              <p:cNvPr id="1055" name="Freeform 31"/>
              <p:cNvSpPr>
                <a:spLocks/>
              </p:cNvSpPr>
              <p:nvPr/>
            </p:nvSpPr>
            <p:spPr bwMode="auto">
              <a:xfrm>
                <a:off x="4041" y="4200"/>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endParaRPr lang="en-US"/>
              </a:p>
            </p:txBody>
          </p:sp>
          <p:sp>
            <p:nvSpPr>
              <p:cNvPr id="1056" name="Freeform 32"/>
              <p:cNvSpPr>
                <a:spLocks/>
              </p:cNvSpPr>
              <p:nvPr/>
            </p:nvSpPr>
            <p:spPr bwMode="auto">
              <a:xfrm>
                <a:off x="1727" y="4191"/>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endParaRPr lang="en-US"/>
              </a:p>
            </p:txBody>
          </p:sp>
          <p:sp>
            <p:nvSpPr>
              <p:cNvPr id="1057" name="Freeform 33"/>
              <p:cNvSpPr>
                <a:spLocks/>
              </p:cNvSpPr>
              <p:nvPr/>
            </p:nvSpPr>
            <p:spPr bwMode="auto">
              <a:xfrm>
                <a:off x="0" y="4185"/>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endParaRPr lang="en-US"/>
              </a:p>
            </p:txBody>
          </p:sp>
        </p:grpSp>
      </p:grpSp>
      <p:sp>
        <p:nvSpPr>
          <p:cNvPr id="1026" name="Rectangle 2"/>
          <p:cNvSpPr>
            <a:spLocks noGrp="1" noChangeArrowheads="1"/>
          </p:cNvSpPr>
          <p:nvPr>
            <p:ph type="title"/>
          </p:nvPr>
        </p:nvSpPr>
        <p:spPr bwMode="auto">
          <a:xfrm>
            <a:off x="685800" y="635000"/>
            <a:ext cx="7772400" cy="9525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778000"/>
            <a:ext cx="7772400" cy="3429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5334000"/>
            <a:ext cx="19050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cs typeface="+mn-cs"/>
              </a:defRPr>
            </a:lvl1pPr>
          </a:lstStyle>
          <a:p>
            <a:endParaRPr lang="en-US"/>
          </a:p>
        </p:txBody>
      </p:sp>
      <p:sp>
        <p:nvSpPr>
          <p:cNvPr id="1029" name="Rectangle 5"/>
          <p:cNvSpPr>
            <a:spLocks noGrp="1" noChangeArrowheads="1"/>
          </p:cNvSpPr>
          <p:nvPr>
            <p:ph type="ftr" sz="quarter" idx="3"/>
          </p:nvPr>
        </p:nvSpPr>
        <p:spPr bwMode="auto">
          <a:xfrm>
            <a:off x="3124200" y="5334000"/>
            <a:ext cx="28956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cs typeface="+mn-cs"/>
              </a:defRPr>
            </a:lvl1pPr>
          </a:lstStyle>
          <a:p>
            <a:endParaRPr lang="en-US"/>
          </a:p>
        </p:txBody>
      </p:sp>
      <p:sp>
        <p:nvSpPr>
          <p:cNvPr id="1030" name="Rectangle 6"/>
          <p:cNvSpPr>
            <a:spLocks noGrp="1" noChangeArrowheads="1"/>
          </p:cNvSpPr>
          <p:nvPr>
            <p:ph type="sldNum" sz="quarter" idx="4"/>
          </p:nvPr>
        </p:nvSpPr>
        <p:spPr bwMode="auto">
          <a:xfrm>
            <a:off x="6553200" y="5334000"/>
            <a:ext cx="19050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cs typeface="+mn-cs"/>
              </a:defRPr>
            </a:lvl1pPr>
          </a:lstStyle>
          <a:p>
            <a:fld id="{1777BE40-0580-4046-824A-891E7C326838}"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ahoma" pitchFamily="34" charset="0"/>
          <a:cs typeface="Tahoma" pitchFamily="34" charset="0"/>
        </a:defRPr>
      </a:lvl2pPr>
      <a:lvl3pPr algn="ctr" rtl="0" eaLnBrk="1" fontAlgn="base" hangingPunct="1">
        <a:spcBef>
          <a:spcPct val="0"/>
        </a:spcBef>
        <a:spcAft>
          <a:spcPct val="0"/>
        </a:spcAft>
        <a:defRPr sz="4400">
          <a:solidFill>
            <a:schemeClr val="tx2"/>
          </a:solidFill>
          <a:latin typeface="Tahoma" pitchFamily="34" charset="0"/>
          <a:cs typeface="Tahoma" pitchFamily="34" charset="0"/>
        </a:defRPr>
      </a:lvl3pPr>
      <a:lvl4pPr algn="ctr" rtl="0" eaLnBrk="1" fontAlgn="base" hangingPunct="1">
        <a:spcBef>
          <a:spcPct val="0"/>
        </a:spcBef>
        <a:spcAft>
          <a:spcPct val="0"/>
        </a:spcAft>
        <a:defRPr sz="4400">
          <a:solidFill>
            <a:schemeClr val="tx2"/>
          </a:solidFill>
          <a:latin typeface="Tahoma" pitchFamily="34" charset="0"/>
          <a:cs typeface="Tahoma" pitchFamily="34" charset="0"/>
        </a:defRPr>
      </a:lvl4pPr>
      <a:lvl5pPr algn="ctr" rtl="0" eaLnBrk="1" fontAlgn="base" hangingPunct="1">
        <a:spcBef>
          <a:spcPct val="0"/>
        </a:spcBef>
        <a:spcAft>
          <a:spcPct val="0"/>
        </a:spcAft>
        <a:defRPr sz="4400">
          <a:solidFill>
            <a:schemeClr val="tx2"/>
          </a:solidFill>
          <a:latin typeface="Tahoma" pitchFamily="34" charset="0"/>
          <a:cs typeface="Tahoma" pitchFamily="34" charset="0"/>
        </a:defRPr>
      </a:lvl5pPr>
      <a:lvl6pPr marL="457200" algn="ctr" rtl="0" eaLnBrk="1" fontAlgn="base" hangingPunct="1">
        <a:spcBef>
          <a:spcPct val="0"/>
        </a:spcBef>
        <a:spcAft>
          <a:spcPct val="0"/>
        </a:spcAft>
        <a:defRPr sz="4400">
          <a:solidFill>
            <a:schemeClr val="tx2"/>
          </a:solidFill>
          <a:latin typeface="Tahoma" pitchFamily="34" charset="0"/>
          <a:cs typeface="Tahoma" pitchFamily="34" charset="0"/>
        </a:defRPr>
      </a:lvl6pPr>
      <a:lvl7pPr marL="914400" algn="ctr" rtl="0" eaLnBrk="1" fontAlgn="base" hangingPunct="1">
        <a:spcBef>
          <a:spcPct val="0"/>
        </a:spcBef>
        <a:spcAft>
          <a:spcPct val="0"/>
        </a:spcAft>
        <a:defRPr sz="4400">
          <a:solidFill>
            <a:schemeClr val="tx2"/>
          </a:solidFill>
          <a:latin typeface="Tahoma" pitchFamily="34" charset="0"/>
          <a:cs typeface="Tahoma" pitchFamily="34" charset="0"/>
        </a:defRPr>
      </a:lvl7pPr>
      <a:lvl8pPr marL="1371600" algn="ctr" rtl="0" eaLnBrk="1" fontAlgn="base" hangingPunct="1">
        <a:spcBef>
          <a:spcPct val="0"/>
        </a:spcBef>
        <a:spcAft>
          <a:spcPct val="0"/>
        </a:spcAft>
        <a:defRPr sz="4400">
          <a:solidFill>
            <a:schemeClr val="tx2"/>
          </a:solidFill>
          <a:latin typeface="Tahoma" pitchFamily="34" charset="0"/>
          <a:cs typeface="Tahoma" pitchFamily="34" charset="0"/>
        </a:defRPr>
      </a:lvl8pPr>
      <a:lvl9pPr marL="1828800" algn="ctr" rtl="0" eaLnBrk="1" fontAlgn="base" hangingPunct="1">
        <a:spcBef>
          <a:spcPct val="0"/>
        </a:spcBef>
        <a:spcAft>
          <a:spcPct val="0"/>
        </a:spcAft>
        <a:defRPr sz="4400">
          <a:solidFill>
            <a:schemeClr val="tx2"/>
          </a:solidFill>
          <a:latin typeface="Tahoma" pitchFamily="34" charset="0"/>
          <a:cs typeface="Tahoma"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93750" indent="-3365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90500"/>
            <a:ext cx="7772400" cy="952500"/>
          </a:xfrm>
        </p:spPr>
        <p:txBody>
          <a:bodyPr/>
          <a:lstStyle/>
          <a:p>
            <a:r>
              <a:rPr lang="en-US" sz="3200" i="1" smtClean="0">
                <a:solidFill>
                  <a:srgbClr val="00B050"/>
                </a:solidFill>
              </a:rPr>
              <a:t>Angiosperm Systematic </a:t>
            </a:r>
            <a:r>
              <a:rPr lang="en-US" sz="3200" i="1" dirty="0" smtClean="0">
                <a:solidFill>
                  <a:srgbClr val="00B050"/>
                </a:solidFill>
              </a:rPr>
              <a:t>&amp; Plant Diversity</a:t>
            </a:r>
            <a:endParaRPr lang="en-US" sz="3200" i="1" dirty="0">
              <a:solidFill>
                <a:srgbClr val="00B050"/>
              </a:solidFill>
            </a:endParaRPr>
          </a:p>
        </p:txBody>
      </p:sp>
      <p:sp>
        <p:nvSpPr>
          <p:cNvPr id="3" name="Subtitle 2"/>
          <p:cNvSpPr>
            <a:spLocks noGrp="1"/>
          </p:cNvSpPr>
          <p:nvPr>
            <p:ph type="subTitle" idx="1"/>
          </p:nvPr>
        </p:nvSpPr>
        <p:spPr>
          <a:xfrm>
            <a:off x="1447800" y="1943100"/>
            <a:ext cx="6400800" cy="762000"/>
          </a:xfrm>
        </p:spPr>
        <p:txBody>
          <a:bodyPr/>
          <a:lstStyle/>
          <a:p>
            <a:r>
              <a:rPr lang="en-US" sz="1800" dirty="0" smtClean="0">
                <a:solidFill>
                  <a:srgbClr val="FF0000"/>
                </a:solidFill>
              </a:rPr>
              <a:t>B.Sc- II – Sem – III</a:t>
            </a:r>
          </a:p>
          <a:p>
            <a:r>
              <a:rPr lang="en-US" sz="1800" dirty="0" smtClean="0">
                <a:solidFill>
                  <a:srgbClr val="FF0000"/>
                </a:solidFill>
              </a:rPr>
              <a:t>Unit - I</a:t>
            </a:r>
            <a:endParaRPr lang="en-US" sz="1800" dirty="0">
              <a:solidFill>
                <a:srgbClr val="FF0000"/>
              </a:solidFill>
            </a:endParaRPr>
          </a:p>
        </p:txBody>
      </p:sp>
      <p:sp>
        <p:nvSpPr>
          <p:cNvPr id="4" name="TextBox 3"/>
          <p:cNvSpPr txBox="1"/>
          <p:nvPr/>
        </p:nvSpPr>
        <p:spPr>
          <a:xfrm>
            <a:off x="1371600" y="4000500"/>
            <a:ext cx="6477000" cy="1200329"/>
          </a:xfrm>
          <a:prstGeom prst="rect">
            <a:avLst/>
          </a:prstGeom>
          <a:noFill/>
        </p:spPr>
        <p:txBody>
          <a:bodyPr wrap="square" rtlCol="0">
            <a:spAutoFit/>
          </a:bodyPr>
          <a:lstStyle/>
          <a:p>
            <a:pPr algn="ctr"/>
            <a:r>
              <a:rPr lang="en-US" sz="3600" b="1" dirty="0" smtClean="0">
                <a:solidFill>
                  <a:srgbClr val="0070C0"/>
                </a:solidFill>
                <a:latin typeface="Vivaldi" pitchFamily="66" charset="0"/>
              </a:rPr>
              <a:t>Dr. M. Nafees Iqbal</a:t>
            </a:r>
          </a:p>
          <a:p>
            <a:pPr algn="ctr"/>
            <a:r>
              <a:rPr lang="en-US" dirty="0" smtClean="0">
                <a:solidFill>
                  <a:srgbClr val="00B050"/>
                </a:solidFill>
                <a:latin typeface="Copperplate Gothic Bold" pitchFamily="34" charset="0"/>
              </a:rPr>
              <a:t>Head, Department of Botany</a:t>
            </a:r>
          </a:p>
          <a:p>
            <a:pPr algn="ctr"/>
            <a:r>
              <a:rPr lang="en-US" dirty="0" smtClean="0">
                <a:solidFill>
                  <a:srgbClr val="FF0000"/>
                </a:solidFill>
              </a:rPr>
              <a:t>M.S.P Arts, Science &amp; K.P.T Commerce College Manora</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4300"/>
            <a:ext cx="7772400" cy="914400"/>
          </a:xfrm>
        </p:spPr>
        <p:txBody>
          <a:bodyPr/>
          <a:lstStyle/>
          <a:p>
            <a:r>
              <a:rPr lang="en-US" b="1" dirty="0" smtClean="0">
                <a:solidFill>
                  <a:schemeClr val="tx2"/>
                </a:solidFill>
                <a:latin typeface="+mj-lt"/>
                <a:ea typeface="+mj-ea"/>
                <a:cs typeface="+mj-cs"/>
              </a:rPr>
              <a:t/>
            </a:r>
            <a:br>
              <a:rPr lang="en-US" b="1" dirty="0" smtClean="0">
                <a:solidFill>
                  <a:schemeClr val="tx2"/>
                </a:solidFill>
                <a:latin typeface="+mj-lt"/>
                <a:ea typeface="+mj-ea"/>
                <a:cs typeface="+mj-cs"/>
              </a:rPr>
            </a:br>
            <a:r>
              <a:rPr lang="en-US" b="1" dirty="0" smtClean="0">
                <a:solidFill>
                  <a:schemeClr val="tx2"/>
                </a:solidFill>
                <a:latin typeface="+mj-lt"/>
                <a:ea typeface="+mj-ea"/>
                <a:cs typeface="+mj-cs"/>
              </a:rPr>
              <a:t>Gymnosperm </a:t>
            </a:r>
            <a:r>
              <a:rPr lang="en-US" dirty="0">
                <a:solidFill>
                  <a:schemeClr val="tx2"/>
                </a:solidFill>
                <a:latin typeface="+mj-lt"/>
                <a:ea typeface="+mj-ea"/>
                <a:cs typeface="+mj-cs"/>
              </a:rPr>
              <a:t/>
            </a:r>
            <a:br>
              <a:rPr lang="en-US" dirty="0">
                <a:solidFill>
                  <a:schemeClr val="tx2"/>
                </a:solidFill>
                <a:latin typeface="+mj-lt"/>
                <a:ea typeface="+mj-ea"/>
                <a:cs typeface="+mj-cs"/>
              </a:rPr>
            </a:br>
            <a:endParaRPr lang="en-US" dirty="0"/>
          </a:p>
        </p:txBody>
      </p:sp>
      <p:sp>
        <p:nvSpPr>
          <p:cNvPr id="3" name="Content Placeholder 2"/>
          <p:cNvSpPr>
            <a:spLocks noGrp="1"/>
          </p:cNvSpPr>
          <p:nvPr>
            <p:ph idx="1"/>
          </p:nvPr>
        </p:nvSpPr>
        <p:spPr>
          <a:xfrm>
            <a:off x="304800" y="1028700"/>
            <a:ext cx="8534400" cy="4114800"/>
          </a:xfrm>
        </p:spPr>
        <p:txBody>
          <a:bodyPr/>
          <a:lstStyle/>
          <a:p>
            <a:pPr algn="ctr"/>
            <a:r>
              <a:rPr lang="en-US" sz="1200" b="1" dirty="0">
                <a:solidFill>
                  <a:schemeClr val="tx1"/>
                </a:solidFill>
                <a:latin typeface="+mn-lt"/>
                <a:ea typeface="+mn-ea"/>
                <a:cs typeface="+mn-cs"/>
              </a:rPr>
              <a:t>(Gk. </a:t>
            </a:r>
            <a:r>
              <a:rPr lang="en-US" sz="1200" b="1" i="1" dirty="0" err="1">
                <a:solidFill>
                  <a:schemeClr val="tx1"/>
                </a:solidFill>
                <a:latin typeface="+mn-lt"/>
                <a:ea typeface="+mn-ea"/>
                <a:cs typeface="+mn-cs"/>
              </a:rPr>
              <a:t>Gymnos</a:t>
            </a:r>
            <a:r>
              <a:rPr lang="en-US" sz="1200" b="1" dirty="0">
                <a:solidFill>
                  <a:schemeClr val="tx1"/>
                </a:solidFill>
                <a:latin typeface="+mn-lt"/>
                <a:ea typeface="+mn-ea"/>
                <a:cs typeface="+mn-cs"/>
              </a:rPr>
              <a:t> = naked; </a:t>
            </a:r>
            <a:r>
              <a:rPr lang="en-US" sz="1200" b="1" i="1" dirty="0" err="1">
                <a:solidFill>
                  <a:schemeClr val="tx1"/>
                </a:solidFill>
                <a:latin typeface="+mn-lt"/>
                <a:ea typeface="+mn-ea"/>
                <a:cs typeface="+mn-cs"/>
              </a:rPr>
              <a:t>sperma</a:t>
            </a:r>
            <a:r>
              <a:rPr lang="en-US" sz="1200" b="1" dirty="0">
                <a:solidFill>
                  <a:schemeClr val="tx1"/>
                </a:solidFill>
                <a:latin typeface="+mn-lt"/>
                <a:ea typeface="+mn-ea"/>
                <a:cs typeface="+mn-cs"/>
              </a:rPr>
              <a:t> = seed)</a:t>
            </a:r>
            <a:endParaRPr lang="en-US" sz="1200" dirty="0">
              <a:solidFill>
                <a:schemeClr val="tx1"/>
              </a:solidFill>
              <a:latin typeface="+mn-lt"/>
              <a:ea typeface="+mn-ea"/>
              <a:cs typeface="+mn-cs"/>
            </a:endParaRPr>
          </a:p>
          <a:p>
            <a:pPr algn="just">
              <a:lnSpc>
                <a:spcPct val="150000"/>
              </a:lnSpc>
            </a:pPr>
            <a:r>
              <a:rPr lang="en-US" sz="1800" dirty="0"/>
              <a:t>The term gymnosperm was introduced by Theophrastus. Gymnosperm (Gk. </a:t>
            </a:r>
            <a:r>
              <a:rPr lang="en-US" sz="1800" dirty="0" err="1"/>
              <a:t>Gymnos</a:t>
            </a:r>
            <a:r>
              <a:rPr lang="en-US" sz="1800" dirty="0"/>
              <a:t> = naked ; </a:t>
            </a:r>
            <a:r>
              <a:rPr lang="en-US" sz="1800" dirty="0" err="1"/>
              <a:t>sperma</a:t>
            </a:r>
            <a:r>
              <a:rPr lang="en-US" sz="1800" dirty="0"/>
              <a:t> = seed) are the plants with exposed or naked seeds or ovules. These plants represent the most ancient group of seed plants. Gymnosperms are called fruitless </a:t>
            </a:r>
            <a:r>
              <a:rPr lang="en-US" sz="1800" dirty="0" err="1"/>
              <a:t>phanerogames</a:t>
            </a:r>
            <a:r>
              <a:rPr lang="en-US" sz="1800" dirty="0"/>
              <a:t> or flowering plants without ovary Robert Brown (1827) separated them from angiosperms and placed under a distinct </a:t>
            </a:r>
            <a:r>
              <a:rPr lang="en-US" sz="1800" dirty="0">
                <a:solidFill>
                  <a:schemeClr val="tx1"/>
                </a:solidFill>
                <a:latin typeface="+mn-lt"/>
                <a:ea typeface="+mn-ea"/>
                <a:cs typeface="+mn-cs"/>
              </a:rPr>
              <a:t>group due to presence of unprotected ovules in them. The gymnosperms originated much earlier then angiosperms. However, most of the members of this group have now become extinct and only few living forms are known today.</a:t>
            </a:r>
            <a:r>
              <a:rPr lang="en-US" dirty="0">
                <a:solidFill>
                  <a:schemeClr val="tx1"/>
                </a:solidFill>
                <a:latin typeface="+mn-lt"/>
                <a:ea typeface="+mn-ea"/>
                <a:cs typeface="+mn-cs"/>
              </a:rPr>
              <a:t> </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14300"/>
            <a:ext cx="7772400" cy="838200"/>
          </a:xfrm>
        </p:spPr>
        <p:txBody>
          <a:bodyPr/>
          <a:lstStyle/>
          <a:p>
            <a:r>
              <a:rPr lang="en-US" b="1" dirty="0" smtClean="0">
                <a:solidFill>
                  <a:schemeClr val="tx2"/>
                </a:solidFill>
                <a:latin typeface="+mj-lt"/>
                <a:ea typeface="+mj-ea"/>
                <a:cs typeface="+mj-cs"/>
              </a:rPr>
              <a:t/>
            </a:r>
            <a:br>
              <a:rPr lang="en-US" b="1" dirty="0" smtClean="0">
                <a:solidFill>
                  <a:schemeClr val="tx2"/>
                </a:solidFill>
                <a:latin typeface="+mj-lt"/>
                <a:ea typeface="+mj-ea"/>
                <a:cs typeface="+mj-cs"/>
              </a:rPr>
            </a:br>
            <a:r>
              <a:rPr lang="en-US" sz="2800" b="1" dirty="0" smtClean="0">
                <a:solidFill>
                  <a:srgbClr val="7030A0"/>
                </a:solidFill>
                <a:latin typeface="Copperplate Gothic Bold" pitchFamily="34" charset="0"/>
              </a:rPr>
              <a:t>EXTERNAL FEATURES</a:t>
            </a:r>
            <a:r>
              <a:rPr lang="en-US" dirty="0">
                <a:solidFill>
                  <a:schemeClr val="tx2"/>
                </a:solidFill>
                <a:latin typeface="+mj-lt"/>
                <a:ea typeface="+mj-ea"/>
                <a:cs typeface="+mj-cs"/>
              </a:rPr>
              <a:t/>
            </a:r>
            <a:br>
              <a:rPr lang="en-US" dirty="0">
                <a:solidFill>
                  <a:schemeClr val="tx2"/>
                </a:solidFill>
                <a:latin typeface="+mj-lt"/>
                <a:ea typeface="+mj-ea"/>
                <a:cs typeface="+mj-cs"/>
              </a:rPr>
            </a:br>
            <a:endParaRPr lang="en-US" dirty="0"/>
          </a:p>
        </p:txBody>
      </p:sp>
      <p:sp>
        <p:nvSpPr>
          <p:cNvPr id="3" name="Content Placeholder 2"/>
          <p:cNvSpPr>
            <a:spLocks noGrp="1"/>
          </p:cNvSpPr>
          <p:nvPr>
            <p:ph idx="1"/>
          </p:nvPr>
        </p:nvSpPr>
        <p:spPr>
          <a:xfrm>
            <a:off x="381000" y="952500"/>
            <a:ext cx="8458200" cy="4254500"/>
          </a:xfrm>
        </p:spPr>
        <p:txBody>
          <a:bodyPr/>
          <a:lstStyle/>
          <a:p>
            <a:pPr algn="just"/>
            <a:r>
              <a:rPr lang="en-US" sz="1800" i="1" dirty="0">
                <a:solidFill>
                  <a:srgbClr val="0070C0"/>
                </a:solidFill>
                <a:latin typeface="Arial Rounded MT Bold" pitchFamily="34" charset="0"/>
              </a:rPr>
              <a:t>(1) The plant body is </a:t>
            </a:r>
            <a:r>
              <a:rPr lang="en-US" sz="1800" i="1" dirty="0" err="1">
                <a:solidFill>
                  <a:srgbClr val="0070C0"/>
                </a:solidFill>
                <a:latin typeface="Arial Rounded MT Bold" pitchFamily="34" charset="0"/>
              </a:rPr>
              <a:t>sporophyte</a:t>
            </a:r>
            <a:r>
              <a:rPr lang="en-US" sz="1800" i="1" dirty="0">
                <a:solidFill>
                  <a:srgbClr val="0070C0"/>
                </a:solidFill>
                <a:latin typeface="Arial Rounded MT Bold" pitchFamily="34" charset="0"/>
              </a:rPr>
              <a:t> and differentiated into root, stem and leaves.</a:t>
            </a:r>
          </a:p>
          <a:p>
            <a:pPr algn="just"/>
            <a:r>
              <a:rPr lang="en-US" sz="1800" i="1" dirty="0">
                <a:solidFill>
                  <a:srgbClr val="0070C0"/>
                </a:solidFill>
                <a:latin typeface="Arial Rounded MT Bold" pitchFamily="34" charset="0"/>
              </a:rPr>
              <a:t>(2) The plant possess well developed tap root system. In some cases the roots are symbiotically associated with algae (e.g., Coralloid roots of </a:t>
            </a:r>
            <a:r>
              <a:rPr lang="en-US" sz="1800" i="1" dirty="0" err="1">
                <a:solidFill>
                  <a:srgbClr val="0070C0"/>
                </a:solidFill>
                <a:latin typeface="Arial Rounded MT Bold" pitchFamily="34" charset="0"/>
              </a:rPr>
              <a:t>Cycas</a:t>
            </a:r>
            <a:r>
              <a:rPr lang="en-US" sz="1800" i="1" dirty="0">
                <a:solidFill>
                  <a:srgbClr val="0070C0"/>
                </a:solidFill>
                <a:latin typeface="Arial Rounded MT Bold" pitchFamily="34" charset="0"/>
              </a:rPr>
              <a:t>) or with fungi (e.g., </a:t>
            </a:r>
            <a:r>
              <a:rPr lang="en-US" sz="1800" i="1" dirty="0" err="1">
                <a:solidFill>
                  <a:srgbClr val="0070C0"/>
                </a:solidFill>
                <a:latin typeface="Arial Rounded MT Bold" pitchFamily="34" charset="0"/>
              </a:rPr>
              <a:t>Mycorrhizal</a:t>
            </a:r>
            <a:r>
              <a:rPr lang="en-US" sz="1800" i="1" dirty="0">
                <a:solidFill>
                  <a:srgbClr val="0070C0"/>
                </a:solidFill>
                <a:latin typeface="Arial Rounded MT Bold" pitchFamily="34" charset="0"/>
              </a:rPr>
              <a:t> roots of </a:t>
            </a:r>
            <a:r>
              <a:rPr lang="en-US" sz="1800" i="1" dirty="0" err="1">
                <a:solidFill>
                  <a:srgbClr val="0070C0"/>
                </a:solidFill>
                <a:latin typeface="Arial Rounded MT Bold" pitchFamily="34" charset="0"/>
              </a:rPr>
              <a:t>Pinus</a:t>
            </a:r>
            <a:r>
              <a:rPr lang="en-US" sz="1800" i="1" dirty="0">
                <a:solidFill>
                  <a:srgbClr val="0070C0"/>
                </a:solidFill>
                <a:latin typeface="Arial Rounded MT Bold" pitchFamily="34" charset="0"/>
              </a:rPr>
              <a:t>).</a:t>
            </a:r>
          </a:p>
          <a:p>
            <a:pPr algn="just"/>
            <a:r>
              <a:rPr lang="en-US" sz="1800" i="1" dirty="0">
                <a:solidFill>
                  <a:srgbClr val="0070C0"/>
                </a:solidFill>
                <a:latin typeface="Arial Rounded MT Bold" pitchFamily="34" charset="0"/>
              </a:rPr>
              <a:t>(3) The stem is erect, aerial, solid, woody and branched (</a:t>
            </a:r>
            <a:r>
              <a:rPr lang="en-US" sz="1800" i="1" dirty="0" err="1">
                <a:solidFill>
                  <a:srgbClr val="0070C0"/>
                </a:solidFill>
                <a:latin typeface="Arial Rounded MT Bold" pitchFamily="34" charset="0"/>
              </a:rPr>
              <a:t>unbranched</a:t>
            </a:r>
            <a:r>
              <a:rPr lang="en-US" sz="1800" i="1" dirty="0">
                <a:solidFill>
                  <a:srgbClr val="0070C0"/>
                </a:solidFill>
                <a:latin typeface="Arial Rounded MT Bold" pitchFamily="34" charset="0"/>
              </a:rPr>
              <a:t> in </a:t>
            </a:r>
            <a:r>
              <a:rPr lang="en-US" sz="1800" i="1" dirty="0" err="1">
                <a:solidFill>
                  <a:srgbClr val="0070C0"/>
                </a:solidFill>
                <a:latin typeface="Arial Rounded MT Bold" pitchFamily="34" charset="0"/>
              </a:rPr>
              <a:t>Cycadales</a:t>
            </a:r>
            <a:r>
              <a:rPr lang="en-US" sz="1800" i="1" dirty="0">
                <a:solidFill>
                  <a:srgbClr val="0070C0"/>
                </a:solidFill>
                <a:latin typeface="Arial Rounded MT Bold" pitchFamily="34" charset="0"/>
              </a:rPr>
              <a:t>) but almost tuberous in Zamia.</a:t>
            </a:r>
          </a:p>
          <a:p>
            <a:pPr algn="just"/>
            <a:r>
              <a:rPr lang="en-US" sz="1800" i="1" dirty="0">
                <a:solidFill>
                  <a:srgbClr val="0070C0"/>
                </a:solidFill>
                <a:latin typeface="Arial Rounded MT Bold" pitchFamily="34" charset="0"/>
              </a:rPr>
              <a:t>(4) The leaves may be </a:t>
            </a:r>
            <a:r>
              <a:rPr lang="en-US" sz="1800" i="1" dirty="0" err="1">
                <a:solidFill>
                  <a:srgbClr val="0070C0"/>
                </a:solidFill>
                <a:latin typeface="Arial Rounded MT Bold" pitchFamily="34" charset="0"/>
              </a:rPr>
              <a:t>microphyllous</a:t>
            </a:r>
            <a:r>
              <a:rPr lang="en-US" sz="1800" i="1" dirty="0">
                <a:solidFill>
                  <a:srgbClr val="0070C0"/>
                </a:solidFill>
                <a:latin typeface="Arial Rounded MT Bold" pitchFamily="34" charset="0"/>
              </a:rPr>
              <a:t> or </a:t>
            </a:r>
            <a:r>
              <a:rPr lang="en-US" sz="1800" i="1" dirty="0" err="1">
                <a:solidFill>
                  <a:srgbClr val="0070C0"/>
                </a:solidFill>
                <a:latin typeface="Arial Rounded MT Bold" pitchFamily="34" charset="0"/>
              </a:rPr>
              <a:t>megaphyllous</a:t>
            </a:r>
            <a:r>
              <a:rPr lang="en-US" sz="1800" i="1" dirty="0">
                <a:solidFill>
                  <a:srgbClr val="0070C0"/>
                </a:solidFill>
                <a:latin typeface="Arial Rounded MT Bold" pitchFamily="34" charset="0"/>
              </a:rPr>
              <a:t>.</a:t>
            </a:r>
          </a:p>
          <a:p>
            <a:pPr algn="just"/>
            <a:r>
              <a:rPr lang="en-US" sz="1800" i="1" dirty="0">
                <a:solidFill>
                  <a:srgbClr val="0070C0"/>
                </a:solidFill>
                <a:latin typeface="Arial Rounded MT Bold" pitchFamily="34" charset="0"/>
              </a:rPr>
              <a:t>(5)	In gymnosperm xylem is generally made up of </a:t>
            </a:r>
            <a:r>
              <a:rPr lang="en-US" sz="1800" i="1" dirty="0" err="1">
                <a:solidFill>
                  <a:srgbClr val="0070C0"/>
                </a:solidFill>
                <a:latin typeface="Arial Rounded MT Bold" pitchFamily="34" charset="0"/>
              </a:rPr>
              <a:t>tracheids</a:t>
            </a:r>
            <a:r>
              <a:rPr lang="en-US" sz="1800" i="1" dirty="0">
                <a:solidFill>
                  <a:srgbClr val="0070C0"/>
                </a:solidFill>
                <a:latin typeface="Arial Rounded MT Bold" pitchFamily="34" charset="0"/>
              </a:rPr>
              <a:t> but vessels have been observed in </a:t>
            </a:r>
            <a:r>
              <a:rPr lang="en-US" sz="1800" i="1" dirty="0" err="1">
                <a:solidFill>
                  <a:srgbClr val="0070C0"/>
                </a:solidFill>
                <a:latin typeface="Arial Rounded MT Bold" pitchFamily="34" charset="0"/>
              </a:rPr>
              <a:t>Gnetum</a:t>
            </a:r>
            <a:r>
              <a:rPr lang="en-US" sz="1800" i="1" dirty="0">
                <a:solidFill>
                  <a:srgbClr val="0070C0"/>
                </a:solidFill>
                <a:latin typeface="Arial Rounded MT Bold" pitchFamily="34" charset="0"/>
              </a:rPr>
              <a:t>, </a:t>
            </a:r>
            <a:r>
              <a:rPr lang="en-US" sz="1800" i="1" dirty="0" err="1">
                <a:solidFill>
                  <a:srgbClr val="0070C0"/>
                </a:solidFill>
                <a:latin typeface="Arial Rounded MT Bold" pitchFamily="34" charset="0"/>
              </a:rPr>
              <a:t>Ephedra</a:t>
            </a:r>
            <a:r>
              <a:rPr lang="en-US" sz="1800" i="1" dirty="0">
                <a:solidFill>
                  <a:srgbClr val="0070C0"/>
                </a:solidFill>
                <a:latin typeface="Arial Rounded MT Bold" pitchFamily="34" charset="0"/>
              </a:rPr>
              <a:t> and </a:t>
            </a:r>
            <a:r>
              <a:rPr lang="en-US" sz="1800" i="1" dirty="0" err="1">
                <a:solidFill>
                  <a:srgbClr val="0070C0"/>
                </a:solidFill>
                <a:latin typeface="Arial Rounded MT Bold" pitchFamily="34" charset="0"/>
              </a:rPr>
              <a:t>Welwitschia</a:t>
            </a:r>
            <a:r>
              <a:rPr lang="en-US" sz="1800" i="1" dirty="0">
                <a:solidFill>
                  <a:srgbClr val="0070C0"/>
                </a:solidFill>
                <a:latin typeface="Arial Rounded MT Bold" pitchFamily="34" charset="0"/>
              </a:rPr>
              <a:t>.</a:t>
            </a:r>
          </a:p>
          <a:p>
            <a:pPr algn="just"/>
            <a:r>
              <a:rPr lang="en-US" sz="1800" i="1" dirty="0">
                <a:solidFill>
                  <a:srgbClr val="0070C0"/>
                </a:solidFill>
                <a:latin typeface="Arial Rounded MT Bold" pitchFamily="34" charset="0"/>
              </a:rPr>
              <a:t>(6) The primitive </a:t>
            </a:r>
            <a:r>
              <a:rPr lang="en-US" sz="1800" i="1" dirty="0" err="1">
                <a:solidFill>
                  <a:srgbClr val="0070C0"/>
                </a:solidFill>
                <a:latin typeface="Arial Rounded MT Bold" pitchFamily="34" charset="0"/>
              </a:rPr>
              <a:t>haplochelic</a:t>
            </a:r>
            <a:r>
              <a:rPr lang="en-US" sz="1800" i="1" dirty="0">
                <a:solidFill>
                  <a:srgbClr val="0070C0"/>
                </a:solidFill>
                <a:latin typeface="Arial Rounded MT Bold" pitchFamily="34" charset="0"/>
              </a:rPr>
              <a:t> type of stomata are found in </a:t>
            </a:r>
            <a:r>
              <a:rPr lang="en-US" sz="1800" i="1" dirty="0" err="1">
                <a:solidFill>
                  <a:srgbClr val="0070C0"/>
                </a:solidFill>
                <a:latin typeface="Arial Rounded MT Bold" pitchFamily="34" charset="0"/>
              </a:rPr>
              <a:t>Cycas</a:t>
            </a:r>
            <a:r>
              <a:rPr lang="en-US" sz="1800" i="1" dirty="0">
                <a:solidFill>
                  <a:srgbClr val="0070C0"/>
                </a:solidFill>
                <a:latin typeface="Arial Rounded MT Bold" pitchFamily="34" charset="0"/>
              </a:rPr>
              <a:t>, </a:t>
            </a:r>
            <a:r>
              <a:rPr lang="en-US" sz="1800" i="1" dirty="0" err="1">
                <a:solidFill>
                  <a:srgbClr val="0070C0"/>
                </a:solidFill>
                <a:latin typeface="Arial Rounded MT Bold" pitchFamily="34" charset="0"/>
              </a:rPr>
              <a:t>Pinus</a:t>
            </a:r>
            <a:r>
              <a:rPr lang="en-US" sz="1800" i="1" dirty="0">
                <a:solidFill>
                  <a:srgbClr val="0070C0"/>
                </a:solidFill>
                <a:latin typeface="Arial Rounded MT Bold" pitchFamily="34" charset="0"/>
              </a:rPr>
              <a:t>, Ginkgo, </a:t>
            </a:r>
            <a:r>
              <a:rPr lang="en-US" sz="1800" i="1" dirty="0" err="1">
                <a:solidFill>
                  <a:srgbClr val="0070C0"/>
                </a:solidFill>
                <a:latin typeface="Arial Rounded MT Bold" pitchFamily="34" charset="0"/>
              </a:rPr>
              <a:t>Ephedra</a:t>
            </a:r>
            <a:r>
              <a:rPr lang="en-US" sz="1800" i="1" dirty="0">
                <a:solidFill>
                  <a:srgbClr val="0070C0"/>
                </a:solidFill>
                <a:latin typeface="Arial Rounded MT Bold" pitchFamily="34" charset="0"/>
              </a:rPr>
              <a:t> etc. </a:t>
            </a:r>
          </a:p>
          <a:p>
            <a:pPr algn="just"/>
            <a:r>
              <a:rPr lang="en-US" sz="1800" i="1" dirty="0">
                <a:solidFill>
                  <a:srgbClr val="0070C0"/>
                </a:solidFill>
                <a:latin typeface="Arial Rounded MT Bold" pitchFamily="34" charset="0"/>
              </a:rPr>
              <a:t>(7) Dwarfism is seen in many gymnosperms perhaps due to wind velocity. </a:t>
            </a:r>
            <a:r>
              <a:rPr lang="en-US" sz="1800" i="1" dirty="0" err="1">
                <a:solidFill>
                  <a:srgbClr val="0070C0"/>
                </a:solidFill>
                <a:latin typeface="Arial Rounded MT Bold" pitchFamily="34" charset="0"/>
              </a:rPr>
              <a:t>eg</a:t>
            </a:r>
            <a:r>
              <a:rPr lang="en-US" sz="1800" i="1" dirty="0">
                <a:solidFill>
                  <a:srgbClr val="0070C0"/>
                </a:solidFill>
                <a:latin typeface="Arial Rounded MT Bold" pitchFamily="34" charset="0"/>
              </a:rPr>
              <a:t>., </a:t>
            </a:r>
            <a:r>
              <a:rPr lang="en-US" sz="1800" i="1" dirty="0" err="1">
                <a:solidFill>
                  <a:srgbClr val="0070C0"/>
                </a:solidFill>
                <a:latin typeface="Arial Rounded MT Bold" pitchFamily="34" charset="0"/>
              </a:rPr>
              <a:t>Picea</a:t>
            </a:r>
            <a:r>
              <a:rPr lang="en-US" sz="1800" i="1" dirty="0">
                <a:solidFill>
                  <a:srgbClr val="0070C0"/>
                </a:solidFill>
                <a:latin typeface="Arial Rounded MT Bold" pitchFamily="34" charset="0"/>
              </a:rPr>
              <a:t> </a:t>
            </a:r>
            <a:r>
              <a:rPr lang="en-US" sz="1800" i="1" dirty="0" err="1">
                <a:solidFill>
                  <a:srgbClr val="0070C0"/>
                </a:solidFill>
                <a:latin typeface="Arial Rounded MT Bold" pitchFamily="34" charset="0"/>
              </a:rPr>
              <a:t>engelmannali</a:t>
            </a:r>
            <a:r>
              <a:rPr lang="en-US" sz="1800" i="1" dirty="0">
                <a:solidFill>
                  <a:srgbClr val="0070C0"/>
                </a:solidFill>
                <a:latin typeface="Arial Rounded MT Bold" pitchFamily="34" charset="0"/>
              </a:rPr>
              <a:t> (15 cm).</a:t>
            </a:r>
          </a:p>
          <a:p>
            <a:endParaRPr lang="en-US" i="1" dirty="0">
              <a:solidFill>
                <a:srgbClr val="0070C0"/>
              </a:solidFill>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14300"/>
            <a:ext cx="7772400" cy="952500"/>
          </a:xfrm>
        </p:spPr>
        <p:txBody>
          <a:bodyPr/>
          <a:lstStyle/>
          <a:p>
            <a:r>
              <a:rPr lang="en-US" sz="2400" b="1" dirty="0" smtClean="0">
                <a:solidFill>
                  <a:srgbClr val="FF0000"/>
                </a:solidFill>
                <a:latin typeface="Arial Rounded MT Bold" pitchFamily="34" charset="0"/>
              </a:rPr>
              <a:t/>
            </a:r>
            <a:br>
              <a:rPr lang="en-US" sz="2400" b="1" dirty="0" smtClean="0">
                <a:solidFill>
                  <a:srgbClr val="FF0000"/>
                </a:solidFill>
                <a:latin typeface="Arial Rounded MT Bold" pitchFamily="34" charset="0"/>
              </a:rPr>
            </a:br>
            <a:r>
              <a:rPr lang="en-US" sz="2400" b="1" dirty="0" smtClean="0">
                <a:solidFill>
                  <a:srgbClr val="FF0000"/>
                </a:solidFill>
                <a:latin typeface="Arial Rounded MT Bold" pitchFamily="34" charset="0"/>
              </a:rPr>
              <a:t>Angiosperms </a:t>
            </a:r>
            <a:r>
              <a:rPr lang="en-US" sz="2400" dirty="0">
                <a:solidFill>
                  <a:srgbClr val="FF0000"/>
                </a:solidFill>
                <a:latin typeface="Arial Rounded MT Bold" pitchFamily="34" charset="0"/>
              </a:rPr>
              <a:t/>
            </a:r>
            <a:br>
              <a:rPr lang="en-US" sz="2400" dirty="0">
                <a:solidFill>
                  <a:srgbClr val="FF0000"/>
                </a:solidFill>
                <a:latin typeface="Arial Rounded MT Bold" pitchFamily="34" charset="0"/>
              </a:rPr>
            </a:br>
            <a:r>
              <a:rPr lang="en-US" sz="2400" b="1" dirty="0">
                <a:solidFill>
                  <a:srgbClr val="FF0000"/>
                </a:solidFill>
                <a:latin typeface="Arial Rounded MT Bold" pitchFamily="34" charset="0"/>
              </a:rPr>
              <a:t>(Gk. </a:t>
            </a:r>
            <a:r>
              <a:rPr lang="en-US" sz="2400" b="1" i="1" dirty="0" err="1">
                <a:solidFill>
                  <a:srgbClr val="FF0000"/>
                </a:solidFill>
                <a:latin typeface="Arial Rounded MT Bold" pitchFamily="34" charset="0"/>
              </a:rPr>
              <a:t>Angeion</a:t>
            </a:r>
            <a:r>
              <a:rPr lang="en-US" sz="2400" b="1" dirty="0">
                <a:solidFill>
                  <a:srgbClr val="FF0000"/>
                </a:solidFill>
                <a:latin typeface="Arial Rounded MT Bold" pitchFamily="34" charset="0"/>
              </a:rPr>
              <a:t> = covered; </a:t>
            </a:r>
            <a:r>
              <a:rPr lang="en-US" sz="2400" b="1" i="1" dirty="0" err="1">
                <a:solidFill>
                  <a:srgbClr val="FF0000"/>
                </a:solidFill>
                <a:latin typeface="Arial Rounded MT Bold" pitchFamily="34" charset="0"/>
              </a:rPr>
              <a:t>sperma</a:t>
            </a:r>
            <a:r>
              <a:rPr lang="en-US" sz="2400" b="1" dirty="0">
                <a:solidFill>
                  <a:srgbClr val="FF0000"/>
                </a:solidFill>
                <a:latin typeface="Arial Rounded MT Bold" pitchFamily="34" charset="0"/>
              </a:rPr>
              <a:t> = seed)</a:t>
            </a:r>
            <a:r>
              <a:rPr lang="en-US" dirty="0">
                <a:solidFill>
                  <a:srgbClr val="FF0000"/>
                </a:solidFill>
                <a:latin typeface="Arial Rounded MT Bold" pitchFamily="34" charset="0"/>
              </a:rPr>
              <a:t/>
            </a:r>
            <a:br>
              <a:rPr lang="en-US" dirty="0">
                <a:solidFill>
                  <a:srgbClr val="FF0000"/>
                </a:solidFill>
                <a:latin typeface="Arial Rounded MT Bold" pitchFamily="34" charset="0"/>
              </a:rPr>
            </a:br>
            <a:endParaRPr lang="en-US" dirty="0">
              <a:solidFill>
                <a:srgbClr val="FF0000"/>
              </a:solidFill>
              <a:latin typeface="Arial Rounded MT Bold" pitchFamily="34" charset="0"/>
            </a:endParaRPr>
          </a:p>
        </p:txBody>
      </p:sp>
      <p:sp>
        <p:nvSpPr>
          <p:cNvPr id="3" name="Content Placeholder 2"/>
          <p:cNvSpPr>
            <a:spLocks noGrp="1"/>
          </p:cNvSpPr>
          <p:nvPr>
            <p:ph idx="1"/>
          </p:nvPr>
        </p:nvSpPr>
        <p:spPr>
          <a:xfrm>
            <a:off x="228600" y="1104900"/>
            <a:ext cx="8686800" cy="4267200"/>
          </a:xfrm>
        </p:spPr>
        <p:txBody>
          <a:bodyPr/>
          <a:lstStyle/>
          <a:p>
            <a:pPr algn="just">
              <a:lnSpc>
                <a:spcPct val="150000"/>
              </a:lnSpc>
            </a:pPr>
            <a:r>
              <a:rPr lang="en-US" sz="2000" dirty="0">
                <a:solidFill>
                  <a:schemeClr val="tx1"/>
                </a:solidFill>
                <a:latin typeface="+mn-lt"/>
                <a:ea typeface="+mn-ea"/>
                <a:cs typeface="+mn-cs"/>
              </a:rPr>
              <a:t>The angiosperms, or flowering plants, constitute the most dominant and ubiquitous vascular plants of present day flora which changed the green and yellow melancholy of the earth's vegetation by the </a:t>
            </a:r>
            <a:r>
              <a:rPr lang="en-US" sz="2000" dirty="0" smtClean="0">
                <a:solidFill>
                  <a:schemeClr val="tx1"/>
                </a:solidFill>
                <a:latin typeface="+mn-lt"/>
                <a:ea typeface="+mn-ea"/>
                <a:cs typeface="+mn-cs"/>
              </a:rPr>
              <a:t>colorful </a:t>
            </a:r>
            <a:r>
              <a:rPr lang="en-US" sz="2000" dirty="0">
                <a:solidFill>
                  <a:schemeClr val="tx1"/>
                </a:solidFill>
                <a:latin typeface="+mn-lt"/>
                <a:ea typeface="+mn-ea"/>
                <a:cs typeface="+mn-cs"/>
              </a:rPr>
              <a:t>brightness and fragrance of their flower. The term angiosperm means 'enclosed seed' because the ovules or potential seeds are enclosed within a hollow ovary. In this respect they are considered most highly evolved and advanced as compared with the naked seeded gymnosperms.</a:t>
            </a:r>
          </a:p>
          <a:p>
            <a:pPr>
              <a:lnSpc>
                <a:spcPct val="150000"/>
              </a:lnSpc>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952500"/>
          </a:xfrm>
        </p:spPr>
        <p:txBody>
          <a:bodyPr/>
          <a:lstStyle/>
          <a:p>
            <a:r>
              <a:rPr lang="en-US" b="1" dirty="0" smtClean="0">
                <a:solidFill>
                  <a:schemeClr val="tx2"/>
                </a:solidFill>
                <a:latin typeface="+mj-lt"/>
                <a:ea typeface="+mj-ea"/>
                <a:cs typeface="+mj-cs"/>
              </a:rPr>
              <a:t/>
            </a:r>
            <a:br>
              <a:rPr lang="en-US" b="1" dirty="0" smtClean="0">
                <a:solidFill>
                  <a:schemeClr val="tx2"/>
                </a:solidFill>
                <a:latin typeface="+mj-lt"/>
                <a:ea typeface="+mj-ea"/>
                <a:cs typeface="+mj-cs"/>
              </a:rPr>
            </a:br>
            <a:r>
              <a:rPr lang="en-US" b="1" dirty="0" smtClean="0">
                <a:solidFill>
                  <a:srgbClr val="00B050"/>
                </a:solidFill>
                <a:latin typeface="+mj-lt"/>
                <a:ea typeface="+mj-ea"/>
                <a:cs typeface="+mj-cs"/>
              </a:rPr>
              <a:t>Characteristic </a:t>
            </a:r>
            <a:r>
              <a:rPr lang="en-US" b="1" dirty="0">
                <a:solidFill>
                  <a:srgbClr val="00B050"/>
                </a:solidFill>
                <a:latin typeface="+mj-lt"/>
                <a:ea typeface="+mj-ea"/>
                <a:cs typeface="+mj-cs"/>
              </a:rPr>
              <a:t>features</a:t>
            </a:r>
            <a:r>
              <a:rPr lang="en-US" dirty="0">
                <a:solidFill>
                  <a:schemeClr val="tx2"/>
                </a:solidFill>
                <a:latin typeface="+mj-lt"/>
                <a:ea typeface="+mj-ea"/>
                <a:cs typeface="+mj-cs"/>
              </a:rPr>
              <a:t/>
            </a:r>
            <a:br>
              <a:rPr lang="en-US" dirty="0">
                <a:solidFill>
                  <a:schemeClr val="tx2"/>
                </a:solidFill>
                <a:latin typeface="+mj-lt"/>
                <a:ea typeface="+mj-ea"/>
                <a:cs typeface="+mj-cs"/>
              </a:rPr>
            </a:br>
            <a:endParaRPr lang="en-US" dirty="0"/>
          </a:p>
        </p:txBody>
      </p:sp>
      <p:sp>
        <p:nvSpPr>
          <p:cNvPr id="3" name="Content Placeholder 2"/>
          <p:cNvSpPr>
            <a:spLocks noGrp="1"/>
          </p:cNvSpPr>
          <p:nvPr>
            <p:ph idx="1"/>
          </p:nvPr>
        </p:nvSpPr>
        <p:spPr>
          <a:xfrm>
            <a:off x="228600" y="1181100"/>
            <a:ext cx="8686800" cy="4025900"/>
          </a:xfrm>
        </p:spPr>
        <p:txBody>
          <a:bodyPr/>
          <a:lstStyle/>
          <a:p>
            <a:pPr algn="just"/>
            <a:r>
              <a:rPr lang="en-US" sz="2400" dirty="0">
                <a:solidFill>
                  <a:schemeClr val="tx1"/>
                </a:solidFill>
                <a:latin typeface="+mn-lt"/>
                <a:ea typeface="+mn-ea"/>
                <a:cs typeface="+mn-cs"/>
              </a:rPr>
              <a:t>(1) </a:t>
            </a:r>
            <a:r>
              <a:rPr lang="en-US" sz="2400" dirty="0" err="1">
                <a:solidFill>
                  <a:schemeClr val="tx1"/>
                </a:solidFill>
                <a:latin typeface="+mn-lt"/>
                <a:ea typeface="+mn-ea"/>
                <a:cs typeface="+mn-cs"/>
              </a:rPr>
              <a:t>Angiospermous</a:t>
            </a:r>
            <a:r>
              <a:rPr lang="en-US" sz="2400" dirty="0">
                <a:solidFill>
                  <a:schemeClr val="tx1"/>
                </a:solidFill>
                <a:latin typeface="+mn-lt"/>
                <a:ea typeface="+mn-ea"/>
                <a:cs typeface="+mn-cs"/>
              </a:rPr>
              <a:t> plants grow in almost every kind of habitats. In the deserts, these plants grow, flower, shed seeds and complete their life cycle in a few weeks of rainy season. Some flowering plants like </a:t>
            </a:r>
            <a:r>
              <a:rPr lang="en-US" sz="2400" i="1" dirty="0" err="1">
                <a:solidFill>
                  <a:schemeClr val="tx1"/>
                </a:solidFill>
                <a:latin typeface="+mn-lt"/>
                <a:ea typeface="+mn-ea"/>
                <a:cs typeface="+mn-cs"/>
              </a:rPr>
              <a:t>Zostera</a:t>
            </a:r>
            <a:r>
              <a:rPr lang="en-US" sz="2400" dirty="0">
                <a:solidFill>
                  <a:schemeClr val="tx1"/>
                </a:solidFill>
                <a:latin typeface="+mn-lt"/>
                <a:ea typeface="+mn-ea"/>
                <a:cs typeface="+mn-cs"/>
              </a:rPr>
              <a:t>, occur in shallow seas. A small orchid even lives underground. It survives as a saprophyte on decaying organic matter because of the </a:t>
            </a:r>
            <a:r>
              <a:rPr lang="en-US" sz="2400" dirty="0" err="1">
                <a:solidFill>
                  <a:schemeClr val="tx1"/>
                </a:solidFill>
                <a:latin typeface="+mn-lt"/>
                <a:ea typeface="+mn-ea"/>
                <a:cs typeface="+mn-cs"/>
              </a:rPr>
              <a:t>mycorrhizal</a:t>
            </a:r>
            <a:r>
              <a:rPr lang="en-US" sz="2400" dirty="0">
                <a:solidFill>
                  <a:schemeClr val="tx1"/>
                </a:solidFill>
                <a:latin typeface="+mn-lt"/>
                <a:ea typeface="+mn-ea"/>
                <a:cs typeface="+mn-cs"/>
              </a:rPr>
              <a:t> association which helps to obtain nourishment. In rain forests, some plants grow on the branches of other plants but do not obtain water or food from them. They are called epiphytes (</a:t>
            </a:r>
            <a:r>
              <a:rPr lang="en-US" sz="2400" i="1" dirty="0">
                <a:solidFill>
                  <a:schemeClr val="tx1"/>
                </a:solidFill>
                <a:latin typeface="+mn-lt"/>
                <a:ea typeface="+mn-ea"/>
                <a:cs typeface="+mn-cs"/>
              </a:rPr>
              <a:t>e.g., Vanda</a:t>
            </a:r>
            <a:r>
              <a:rPr lang="en-US" sz="2400" dirty="0">
                <a:solidFill>
                  <a:schemeClr val="tx1"/>
                </a:solidFill>
                <a:latin typeface="+mn-lt"/>
                <a:ea typeface="+mn-ea"/>
                <a:cs typeface="+mn-cs"/>
              </a:rPr>
              <a:t>).</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495300"/>
            <a:ext cx="8610600" cy="5257800"/>
          </a:xfrm>
        </p:spPr>
        <p:txBody>
          <a:bodyPr/>
          <a:lstStyle/>
          <a:p>
            <a:pPr algn="just"/>
            <a:r>
              <a:rPr lang="en-US" sz="1800" dirty="0">
                <a:solidFill>
                  <a:schemeClr val="tx1"/>
                </a:solidFill>
                <a:latin typeface="+mn-lt"/>
                <a:ea typeface="+mn-ea"/>
                <a:cs typeface="+mn-cs"/>
              </a:rPr>
              <a:t>(2) The </a:t>
            </a:r>
            <a:r>
              <a:rPr lang="en-US" sz="1800" dirty="0" err="1">
                <a:solidFill>
                  <a:schemeClr val="tx1"/>
                </a:solidFill>
                <a:latin typeface="+mn-lt"/>
                <a:ea typeface="+mn-ea"/>
                <a:cs typeface="+mn-cs"/>
              </a:rPr>
              <a:t>angiospermous</a:t>
            </a:r>
            <a:r>
              <a:rPr lang="en-US" sz="1800" dirty="0">
                <a:solidFill>
                  <a:schemeClr val="tx1"/>
                </a:solidFill>
                <a:latin typeface="+mn-lt"/>
                <a:ea typeface="+mn-ea"/>
                <a:cs typeface="+mn-cs"/>
              </a:rPr>
              <a:t> leaves show reticulate or parallel venation forming areoles. The </a:t>
            </a:r>
            <a:r>
              <a:rPr lang="en-US" sz="1800" dirty="0" err="1">
                <a:solidFill>
                  <a:schemeClr val="tx1"/>
                </a:solidFill>
                <a:latin typeface="+mn-lt"/>
                <a:ea typeface="+mn-ea"/>
                <a:cs typeface="+mn-cs"/>
              </a:rPr>
              <a:t>libriform</a:t>
            </a:r>
            <a:r>
              <a:rPr lang="en-US" sz="1800" dirty="0">
                <a:solidFill>
                  <a:schemeClr val="tx1"/>
                </a:solidFill>
                <a:latin typeface="+mn-lt"/>
                <a:ea typeface="+mn-ea"/>
                <a:cs typeface="+mn-cs"/>
              </a:rPr>
              <a:t> </a:t>
            </a:r>
            <a:r>
              <a:rPr lang="en-US" sz="1800" dirty="0" err="1">
                <a:solidFill>
                  <a:schemeClr val="tx1"/>
                </a:solidFill>
                <a:latin typeface="+mn-lt"/>
                <a:ea typeface="+mn-ea"/>
                <a:cs typeface="+mn-cs"/>
              </a:rPr>
              <a:t>fibres</a:t>
            </a:r>
            <a:r>
              <a:rPr lang="en-US" sz="1800" dirty="0">
                <a:solidFill>
                  <a:schemeClr val="tx1"/>
                </a:solidFill>
                <a:latin typeface="+mn-lt"/>
                <a:ea typeface="+mn-ea"/>
                <a:cs typeface="+mn-cs"/>
              </a:rPr>
              <a:t> are present in the xylem and the companion cells are present in the phloem. The true vessels are present in the xylem of angiosperms.</a:t>
            </a:r>
          </a:p>
          <a:p>
            <a:pPr algn="just"/>
            <a:r>
              <a:rPr lang="en-US" sz="1800" dirty="0">
                <a:solidFill>
                  <a:schemeClr val="tx1"/>
                </a:solidFill>
                <a:latin typeface="+mn-lt"/>
                <a:ea typeface="+mn-ea"/>
                <a:cs typeface="+mn-cs"/>
              </a:rPr>
              <a:t>(3) The angiosperms produce flowers which normally consist of 4 whorls of </a:t>
            </a:r>
            <a:r>
              <a:rPr lang="en-US" sz="1800" dirty="0" err="1">
                <a:solidFill>
                  <a:schemeClr val="tx1"/>
                </a:solidFill>
                <a:latin typeface="+mn-lt"/>
                <a:ea typeface="+mn-ea"/>
                <a:cs typeface="+mn-cs"/>
              </a:rPr>
              <a:t>appandages</a:t>
            </a:r>
            <a:r>
              <a:rPr lang="en-US" sz="1800" dirty="0">
                <a:solidFill>
                  <a:schemeClr val="tx1"/>
                </a:solidFill>
                <a:latin typeface="+mn-lt"/>
                <a:ea typeface="+mn-ea"/>
                <a:cs typeface="+mn-cs"/>
              </a:rPr>
              <a:t> – the two outer accessory and reproductive structure such as sepals and petals and the two inner essential parts – stamens and </a:t>
            </a:r>
            <a:r>
              <a:rPr lang="en-US" sz="1800" dirty="0" err="1">
                <a:solidFill>
                  <a:schemeClr val="tx1"/>
                </a:solidFill>
                <a:latin typeface="+mn-lt"/>
                <a:ea typeface="+mn-ea"/>
                <a:cs typeface="+mn-cs"/>
              </a:rPr>
              <a:t>carpels</a:t>
            </a:r>
            <a:r>
              <a:rPr lang="en-US" sz="1800" dirty="0">
                <a:solidFill>
                  <a:schemeClr val="tx1"/>
                </a:solidFill>
                <a:latin typeface="+mn-lt"/>
                <a:ea typeface="+mn-ea"/>
                <a:cs typeface="+mn-cs"/>
              </a:rPr>
              <a:t>.</a:t>
            </a:r>
          </a:p>
          <a:p>
            <a:pPr algn="just"/>
            <a:r>
              <a:rPr lang="en-US" sz="1800" dirty="0">
                <a:solidFill>
                  <a:schemeClr val="tx1"/>
                </a:solidFill>
                <a:latin typeface="+mn-lt"/>
                <a:ea typeface="+mn-ea"/>
                <a:cs typeface="+mn-cs"/>
              </a:rPr>
              <a:t>(4) The stamens (</a:t>
            </a:r>
            <a:r>
              <a:rPr lang="en-US" sz="1800" dirty="0" err="1">
                <a:solidFill>
                  <a:schemeClr val="tx1"/>
                </a:solidFill>
                <a:latin typeface="+mn-lt"/>
                <a:ea typeface="+mn-ea"/>
                <a:cs typeface="+mn-cs"/>
              </a:rPr>
              <a:t>microsporophylls</a:t>
            </a:r>
            <a:r>
              <a:rPr lang="en-US" sz="1800" dirty="0">
                <a:solidFill>
                  <a:schemeClr val="tx1"/>
                </a:solidFill>
                <a:latin typeface="+mn-lt"/>
                <a:ea typeface="+mn-ea"/>
                <a:cs typeface="+mn-cs"/>
              </a:rPr>
              <a:t>) are bilaterally symmetrical. Each stamen consists of a filament and an anther</a:t>
            </a:r>
            <a:r>
              <a:rPr lang="en-US" sz="1800" dirty="0" smtClean="0">
                <a:solidFill>
                  <a:schemeClr val="tx1"/>
                </a:solidFill>
                <a:latin typeface="+mn-lt"/>
                <a:ea typeface="+mn-ea"/>
                <a:cs typeface="+mn-cs"/>
              </a:rPr>
              <a:t>.</a:t>
            </a:r>
          </a:p>
          <a:p>
            <a:pPr algn="just"/>
            <a:r>
              <a:rPr lang="en-US" sz="1800" dirty="0">
                <a:solidFill>
                  <a:schemeClr val="tx1"/>
                </a:solidFill>
                <a:latin typeface="+mn-lt"/>
                <a:ea typeface="+mn-ea"/>
                <a:cs typeface="+mn-cs"/>
              </a:rPr>
              <a:t>(5) The anthers produce </a:t>
            </a:r>
            <a:r>
              <a:rPr lang="en-US" sz="1800" dirty="0" err="1">
                <a:solidFill>
                  <a:schemeClr val="tx1"/>
                </a:solidFill>
                <a:latin typeface="+mn-lt"/>
                <a:ea typeface="+mn-ea"/>
                <a:cs typeface="+mn-cs"/>
              </a:rPr>
              <a:t>tectate</a:t>
            </a:r>
            <a:r>
              <a:rPr lang="en-US" sz="1800" dirty="0">
                <a:solidFill>
                  <a:schemeClr val="tx1"/>
                </a:solidFill>
                <a:latin typeface="+mn-lt"/>
                <a:ea typeface="+mn-ea"/>
                <a:cs typeface="+mn-cs"/>
              </a:rPr>
              <a:t> pollen grains with </a:t>
            </a:r>
            <a:r>
              <a:rPr lang="en-US" sz="1800" dirty="0" err="1">
                <a:solidFill>
                  <a:schemeClr val="tx1"/>
                </a:solidFill>
                <a:latin typeface="+mn-lt"/>
                <a:ea typeface="+mn-ea"/>
                <a:cs typeface="+mn-cs"/>
              </a:rPr>
              <a:t>exine</a:t>
            </a:r>
            <a:r>
              <a:rPr lang="en-US" sz="1800" dirty="0">
                <a:solidFill>
                  <a:schemeClr val="tx1"/>
                </a:solidFill>
                <a:latin typeface="+mn-lt"/>
                <a:ea typeface="+mn-ea"/>
                <a:cs typeface="+mn-cs"/>
              </a:rPr>
              <a:t> differentiated into rod-like </a:t>
            </a:r>
            <a:r>
              <a:rPr lang="en-US" sz="1800" dirty="0" err="1">
                <a:solidFill>
                  <a:schemeClr val="tx1"/>
                </a:solidFill>
                <a:latin typeface="+mn-lt"/>
                <a:ea typeface="+mn-ea"/>
                <a:cs typeface="+mn-cs"/>
              </a:rPr>
              <a:t>columellae</a:t>
            </a:r>
            <a:r>
              <a:rPr lang="en-US" sz="1800" dirty="0">
                <a:solidFill>
                  <a:schemeClr val="tx1"/>
                </a:solidFill>
                <a:latin typeface="+mn-lt"/>
                <a:ea typeface="+mn-ea"/>
                <a:cs typeface="+mn-cs"/>
              </a:rPr>
              <a:t> covered by a </a:t>
            </a:r>
            <a:r>
              <a:rPr lang="en-US" sz="1800" dirty="0" err="1">
                <a:solidFill>
                  <a:schemeClr val="tx1"/>
                </a:solidFill>
                <a:latin typeface="+mn-lt"/>
                <a:ea typeface="+mn-ea"/>
                <a:cs typeface="+mn-cs"/>
              </a:rPr>
              <a:t>tectum</a:t>
            </a:r>
            <a:r>
              <a:rPr lang="en-US" sz="1800" dirty="0">
                <a:solidFill>
                  <a:schemeClr val="tx1"/>
                </a:solidFill>
                <a:latin typeface="+mn-lt"/>
                <a:ea typeface="+mn-ea"/>
                <a:cs typeface="+mn-cs"/>
              </a:rPr>
              <a:t>.</a:t>
            </a:r>
          </a:p>
          <a:p>
            <a:pPr algn="just"/>
            <a:r>
              <a:rPr lang="en-US" sz="1800" dirty="0">
                <a:solidFill>
                  <a:schemeClr val="tx1"/>
                </a:solidFill>
                <a:latin typeface="+mn-lt"/>
                <a:ea typeface="+mn-ea"/>
                <a:cs typeface="+mn-cs"/>
              </a:rPr>
              <a:t>(6) In angiosperms, the insects and animals also act as pollinating agents. For this purpose the flowers possess bright and showy petals, edible pollen and nectar.</a:t>
            </a:r>
          </a:p>
          <a:p>
            <a:pPr algn="just"/>
            <a:r>
              <a:rPr lang="en-US" sz="1800" dirty="0">
                <a:solidFill>
                  <a:schemeClr val="tx1"/>
                </a:solidFill>
                <a:latin typeface="+mn-lt"/>
                <a:ea typeface="+mn-ea"/>
                <a:cs typeface="+mn-cs"/>
              </a:rPr>
              <a:t>(7) The </a:t>
            </a:r>
            <a:r>
              <a:rPr lang="en-US" sz="1800" dirty="0" err="1">
                <a:solidFill>
                  <a:schemeClr val="tx1"/>
                </a:solidFill>
                <a:latin typeface="+mn-lt"/>
                <a:ea typeface="+mn-ea"/>
                <a:cs typeface="+mn-cs"/>
              </a:rPr>
              <a:t>carpels</a:t>
            </a:r>
            <a:r>
              <a:rPr lang="en-US" sz="1800" dirty="0">
                <a:solidFill>
                  <a:schemeClr val="tx1"/>
                </a:solidFill>
                <a:latin typeface="+mn-lt"/>
                <a:ea typeface="+mn-ea"/>
                <a:cs typeface="+mn-cs"/>
              </a:rPr>
              <a:t> (= </a:t>
            </a:r>
            <a:r>
              <a:rPr lang="en-US" sz="1800" dirty="0" err="1">
                <a:solidFill>
                  <a:schemeClr val="tx1"/>
                </a:solidFill>
                <a:latin typeface="+mn-lt"/>
                <a:ea typeface="+mn-ea"/>
                <a:cs typeface="+mn-cs"/>
              </a:rPr>
              <a:t>megasporophylls</a:t>
            </a:r>
            <a:r>
              <a:rPr lang="en-US" sz="1800" dirty="0">
                <a:solidFill>
                  <a:schemeClr val="tx1"/>
                </a:solidFill>
                <a:latin typeface="+mn-lt"/>
                <a:ea typeface="+mn-ea"/>
                <a:cs typeface="+mn-cs"/>
              </a:rPr>
              <a:t>) are rolled and partly sterile so that they enclose the ovules within a hollow ovary that is connected with the stigma and style.</a:t>
            </a:r>
          </a:p>
          <a:p>
            <a:pPr algn="just"/>
            <a:endParaRPr lang="en-US" sz="1800" dirty="0">
              <a:solidFill>
                <a:schemeClr val="tx1"/>
              </a:solidFill>
              <a:latin typeface="+mn-lt"/>
              <a:ea typeface="+mn-ea"/>
              <a:cs typeface="+mn-cs"/>
            </a:endParaRPr>
          </a:p>
          <a:p>
            <a:pPr algn="just"/>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66700"/>
            <a:ext cx="8686800" cy="5257800"/>
          </a:xfrm>
        </p:spPr>
        <p:txBody>
          <a:bodyPr/>
          <a:lstStyle/>
          <a:p>
            <a:pPr algn="just">
              <a:lnSpc>
                <a:spcPct val="150000"/>
              </a:lnSpc>
            </a:pPr>
            <a:r>
              <a:rPr lang="en-US" sz="2000" dirty="0">
                <a:solidFill>
                  <a:schemeClr val="tx1"/>
                </a:solidFill>
                <a:latin typeface="+mn-lt"/>
                <a:ea typeface="+mn-ea"/>
                <a:cs typeface="+mn-cs"/>
              </a:rPr>
              <a:t>(8) The female gametophyte is highly reduced and consists of single egg cell, two </a:t>
            </a:r>
            <a:r>
              <a:rPr lang="en-US" sz="2000" dirty="0" err="1">
                <a:solidFill>
                  <a:schemeClr val="tx1"/>
                </a:solidFill>
                <a:latin typeface="+mn-lt"/>
                <a:ea typeface="+mn-ea"/>
                <a:cs typeface="+mn-cs"/>
              </a:rPr>
              <a:t>synergids</a:t>
            </a:r>
            <a:r>
              <a:rPr lang="en-US" sz="2000" dirty="0">
                <a:solidFill>
                  <a:schemeClr val="tx1"/>
                </a:solidFill>
                <a:latin typeface="+mn-lt"/>
                <a:ea typeface="+mn-ea"/>
                <a:cs typeface="+mn-cs"/>
              </a:rPr>
              <a:t>, three </a:t>
            </a:r>
            <a:r>
              <a:rPr lang="en-US" sz="2000" dirty="0" err="1">
                <a:solidFill>
                  <a:schemeClr val="tx1"/>
                </a:solidFill>
                <a:latin typeface="+mn-lt"/>
                <a:ea typeface="+mn-ea"/>
                <a:cs typeface="+mn-cs"/>
              </a:rPr>
              <a:t>antipodals</a:t>
            </a:r>
            <a:r>
              <a:rPr lang="en-US" sz="2000" dirty="0">
                <a:solidFill>
                  <a:schemeClr val="tx1"/>
                </a:solidFill>
                <a:latin typeface="+mn-lt"/>
                <a:ea typeface="+mn-ea"/>
                <a:cs typeface="+mn-cs"/>
              </a:rPr>
              <a:t> and two polar nuclei. The archegonia are absent.</a:t>
            </a:r>
          </a:p>
          <a:p>
            <a:pPr algn="just">
              <a:lnSpc>
                <a:spcPct val="150000"/>
              </a:lnSpc>
            </a:pPr>
            <a:r>
              <a:rPr lang="en-US" sz="2000" dirty="0">
                <a:solidFill>
                  <a:schemeClr val="tx1"/>
                </a:solidFill>
                <a:latin typeface="+mn-lt"/>
                <a:ea typeface="+mn-ea"/>
                <a:cs typeface="+mn-cs"/>
              </a:rPr>
              <a:t>(9) The most characteristic feature of angiosperms is double fertilization. </a:t>
            </a:r>
          </a:p>
          <a:p>
            <a:pPr algn="just">
              <a:lnSpc>
                <a:spcPct val="150000"/>
              </a:lnSpc>
            </a:pPr>
            <a:r>
              <a:rPr lang="en-US" sz="2000" dirty="0">
                <a:solidFill>
                  <a:schemeClr val="tx1"/>
                </a:solidFill>
                <a:latin typeface="+mn-lt"/>
                <a:ea typeface="+mn-ea"/>
                <a:cs typeface="+mn-cs"/>
              </a:rPr>
              <a:t>(</a:t>
            </a:r>
            <a:r>
              <a:rPr lang="en-US" sz="2000" dirty="0" err="1">
                <a:solidFill>
                  <a:schemeClr val="tx1"/>
                </a:solidFill>
                <a:latin typeface="+mn-lt"/>
                <a:ea typeface="+mn-ea"/>
                <a:cs typeface="+mn-cs"/>
              </a:rPr>
              <a:t>i</a:t>
            </a:r>
            <a:r>
              <a:rPr lang="en-US" sz="2000" dirty="0">
                <a:solidFill>
                  <a:schemeClr val="tx1"/>
                </a:solidFill>
                <a:latin typeface="+mn-lt"/>
                <a:ea typeface="+mn-ea"/>
                <a:cs typeface="+mn-cs"/>
              </a:rPr>
              <a:t>) The male gamete fuses with the egg producing diploid zygote that develops into embryo or new </a:t>
            </a:r>
            <a:r>
              <a:rPr lang="en-US" sz="2000" dirty="0" err="1">
                <a:solidFill>
                  <a:schemeClr val="tx1"/>
                </a:solidFill>
                <a:latin typeface="+mn-lt"/>
                <a:ea typeface="+mn-ea"/>
                <a:cs typeface="+mn-cs"/>
              </a:rPr>
              <a:t>sporophyte</a:t>
            </a:r>
            <a:r>
              <a:rPr lang="en-US" sz="2000" dirty="0">
                <a:solidFill>
                  <a:schemeClr val="tx1"/>
                </a:solidFill>
                <a:latin typeface="+mn-lt"/>
                <a:ea typeface="+mn-ea"/>
                <a:cs typeface="+mn-cs"/>
              </a:rPr>
              <a:t>.</a:t>
            </a:r>
          </a:p>
          <a:p>
            <a:pPr algn="just">
              <a:lnSpc>
                <a:spcPct val="150000"/>
              </a:lnSpc>
            </a:pPr>
            <a:r>
              <a:rPr lang="en-US" sz="2000" dirty="0">
                <a:solidFill>
                  <a:schemeClr val="tx1"/>
                </a:solidFill>
                <a:latin typeface="+mn-lt"/>
                <a:ea typeface="+mn-ea"/>
                <a:cs typeface="+mn-cs"/>
              </a:rPr>
              <a:t>(ii) Another male gamete fuses with the polar nuclei (triple fusion) resulting in the formation of triploid endosperm. </a:t>
            </a:r>
          </a:p>
          <a:p>
            <a:pPr algn="just">
              <a:lnSpc>
                <a:spcPct val="150000"/>
              </a:lnSpc>
            </a:pPr>
            <a:r>
              <a:rPr lang="en-US" sz="2000" dirty="0">
                <a:solidFill>
                  <a:schemeClr val="tx1"/>
                </a:solidFill>
                <a:latin typeface="+mn-lt"/>
                <a:ea typeface="+mn-ea"/>
                <a:cs typeface="+mn-cs"/>
              </a:rPr>
              <a:t>(10) After fertilization, the ovules ripens into seeds and ovary ripens into fruits.</a:t>
            </a:r>
          </a:p>
          <a:p>
            <a:pPr algn="just"/>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tf01069079_win32">
  <a:themeElements>
    <a:clrScheme name="Office Theme 1">
      <a:dk1>
        <a:srgbClr val="545472"/>
      </a:dk1>
      <a:lt1>
        <a:srgbClr val="FFFFFF"/>
      </a:lt1>
      <a:dk2>
        <a:srgbClr val="892D5B"/>
      </a:dk2>
      <a:lt2>
        <a:srgbClr val="9797B7"/>
      </a:lt2>
      <a:accent1>
        <a:srgbClr val="A7CCD9"/>
      </a:accent1>
      <a:accent2>
        <a:srgbClr val="C7C7DF"/>
      </a:accent2>
      <a:accent3>
        <a:srgbClr val="FFFFFF"/>
      </a:accent3>
      <a:accent4>
        <a:srgbClr val="464660"/>
      </a:accent4>
      <a:accent5>
        <a:srgbClr val="D0E2E9"/>
      </a:accent5>
      <a:accent6>
        <a:srgbClr val="B4B4CA"/>
      </a:accent6>
      <a:hlink>
        <a:srgbClr val="CCCCFF"/>
      </a:hlink>
      <a:folHlink>
        <a:srgbClr val="D9D9E5"/>
      </a:folHlink>
    </a:clrScheme>
    <a:fontScheme name="Office Theme">
      <a:majorFont>
        <a:latin typeface="Tahoma"/>
        <a:ea typeface=""/>
        <a:cs typeface="Tahoma"/>
      </a:majorFont>
      <a:minorFont>
        <a:latin typeface="Tahoma"/>
        <a:ea typeface=""/>
        <a:cs typeface="Taho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Office Theme 1">
        <a:dk1>
          <a:srgbClr val="545472"/>
        </a:dk1>
        <a:lt1>
          <a:srgbClr val="FFFFFF"/>
        </a:lt1>
        <a:dk2>
          <a:srgbClr val="892D5B"/>
        </a:dk2>
        <a:lt2>
          <a:srgbClr val="9797B7"/>
        </a:lt2>
        <a:accent1>
          <a:srgbClr val="A7CCD9"/>
        </a:accent1>
        <a:accent2>
          <a:srgbClr val="C7C7DF"/>
        </a:accent2>
        <a:accent3>
          <a:srgbClr val="FFFFFF"/>
        </a:accent3>
        <a:accent4>
          <a:srgbClr val="464660"/>
        </a:accent4>
        <a:accent5>
          <a:srgbClr val="D0E2E9"/>
        </a:accent5>
        <a:accent6>
          <a:srgbClr val="B4B4CA"/>
        </a:accent6>
        <a:hlink>
          <a:srgbClr val="CCCCFF"/>
        </a:hlink>
        <a:folHlink>
          <a:srgbClr val="D9D9E5"/>
        </a:folHlink>
      </a:clrScheme>
      <a:clrMap bg1="lt1" tx1="dk1" bg2="lt2" tx2="dk2" accent1="accent1" accent2="accent2" accent3="accent3" accent4="accent4" accent5="accent5" accent6="accent6" hlink="hlink" folHlink="folHlink"/>
    </a:extraClrScheme>
    <a:extraClrScheme>
      <a:clrScheme name="Office Theme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B7B7FF"/>
        </a:hlink>
        <a:folHlink>
          <a:srgbClr val="BCD8E2"/>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4">
        <a:dk1>
          <a:srgbClr val="545472"/>
        </a:dk1>
        <a:lt1>
          <a:srgbClr val="FFFFFF"/>
        </a:lt1>
        <a:dk2>
          <a:srgbClr val="892D5B"/>
        </a:dk2>
        <a:lt2>
          <a:srgbClr val="AC3872"/>
        </a:lt2>
        <a:accent1>
          <a:srgbClr val="9DC6D5"/>
        </a:accent1>
        <a:accent2>
          <a:srgbClr val="E2A6C4"/>
        </a:accent2>
        <a:accent3>
          <a:srgbClr val="FFFFFF"/>
        </a:accent3>
        <a:accent4>
          <a:srgbClr val="464660"/>
        </a:accent4>
        <a:accent5>
          <a:srgbClr val="CCDFE7"/>
        </a:accent5>
        <a:accent6>
          <a:srgbClr val="CD96B1"/>
        </a:accent6>
        <a:hlink>
          <a:srgbClr val="B7B7FF"/>
        </a:hlink>
        <a:folHlink>
          <a:srgbClr val="F2D6E4"/>
        </a:folHlink>
      </a:clrScheme>
      <a:clrMap bg1="lt1" tx1="dk1" bg2="lt2" tx2="dk2" accent1="accent1" accent2="accent2" accent3="accent3" accent4="accent4" accent5="accent5" accent6="accent6" hlink="hlink" folHlink="folHlink"/>
    </a:extraClrScheme>
    <a:extraClrScheme>
      <a:clrScheme name="Office Theme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D5BAFC"/>
        </a:hlink>
        <a:folHlink>
          <a:srgbClr val="D7D9EB"/>
        </a:folHlink>
      </a:clrScheme>
      <a:clrMap bg1="lt1" tx1="dk1" bg2="lt2" tx2="dk2" accent1="accent1" accent2="accent2" accent3="accent3" accent4="accent4" accent5="accent5" accent6="accent6" hlink="hlink" folHlink="folHlink"/>
    </a:extraClrScheme>
    <a:extraClrScheme>
      <a:clrScheme name="Office Theme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FBE9BB"/>
        </a:hlink>
        <a:folHlink>
          <a:srgbClr val="CFE2C4"/>
        </a:folHlink>
      </a:clrScheme>
      <a:clrMap bg1="lt1" tx1="dk1" bg2="lt2" tx2="dk2" accent1="accent1" accent2="accent2" accent3="accent3" accent4="accent4" accent5="accent5" accent6="accent6" hlink="hlink" folHlink="folHlink"/>
    </a:extraClrScheme>
    <a:extraClrScheme>
      <a:clrScheme name="Office Theme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D1EC9C"/>
        </a:hlink>
        <a:folHlink>
          <a:srgbClr val="EFE5C7"/>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tf01069079_win32</Template>
  <TotalTime>82</TotalTime>
  <Words>729</Words>
  <Application>Microsoft PowerPoint</Application>
  <PresentationFormat>On-screen Show (16:10)</PresentationFormat>
  <Paragraphs>32</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tf01069079_win32</vt:lpstr>
      <vt:lpstr>Angiosperm Systematic &amp; Plant Diversity</vt:lpstr>
      <vt:lpstr> Gymnosperm  </vt:lpstr>
      <vt:lpstr> EXTERNAL FEATURES </vt:lpstr>
      <vt:lpstr> Angiosperms  (Gk. Angeion = covered; sperma = seed) </vt:lpstr>
      <vt:lpstr> Characteristic features </vt:lpstr>
      <vt:lpstr>Slide 6</vt:lpstr>
      <vt:lpstr>Slide 7</vt:lpstr>
      <vt:lpstr>Slide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Angiosperm Systematic &amp; Plant Diversity</dc:title>
  <dc:creator>Dr. M. Nafees Iqbal</dc:creator>
  <cp:lastModifiedBy>Dr. M. Nafees Iqbal</cp:lastModifiedBy>
  <cp:revision>6</cp:revision>
  <cp:lastPrinted>1601-01-01T00:00:00Z</cp:lastPrinted>
  <dcterms:created xsi:type="dcterms:W3CDTF">2020-08-06T01:52:11Z</dcterms:created>
  <dcterms:modified xsi:type="dcterms:W3CDTF">2020-08-08T04:55:33Z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TC010690791033</vt:lpwstr>
  </property>
</Properties>
</file>